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97" r:id="rId4"/>
    <p:sldMasterId id="2147483706" r:id="rId5"/>
  </p:sldMasterIdLst>
  <p:notesMasterIdLst>
    <p:notesMasterId r:id="rId71"/>
  </p:notesMasterIdLst>
  <p:sldIdLst>
    <p:sldId id="379" r:id="rId6"/>
    <p:sldId id="3034" r:id="rId7"/>
    <p:sldId id="3161" r:id="rId8"/>
    <p:sldId id="3036" r:id="rId9"/>
    <p:sldId id="2969" r:id="rId10"/>
    <p:sldId id="3041" r:id="rId11"/>
    <p:sldId id="3042" r:id="rId12"/>
    <p:sldId id="3153" r:id="rId13"/>
    <p:sldId id="455" r:id="rId14"/>
    <p:sldId id="863" r:id="rId15"/>
    <p:sldId id="904" r:id="rId16"/>
    <p:sldId id="3051" r:id="rId17"/>
    <p:sldId id="1051" r:id="rId18"/>
    <p:sldId id="2923" r:id="rId19"/>
    <p:sldId id="2882" r:id="rId20"/>
    <p:sldId id="2925" r:id="rId21"/>
    <p:sldId id="3090" r:id="rId22"/>
    <p:sldId id="976" r:id="rId23"/>
    <p:sldId id="2971" r:id="rId24"/>
    <p:sldId id="283" r:id="rId25"/>
    <p:sldId id="258" r:id="rId26"/>
    <p:sldId id="3157" r:id="rId27"/>
    <p:sldId id="946" r:id="rId28"/>
    <p:sldId id="1067" r:id="rId29"/>
    <p:sldId id="410" r:id="rId30"/>
    <p:sldId id="3155" r:id="rId31"/>
    <p:sldId id="365" r:id="rId32"/>
    <p:sldId id="3162" r:id="rId33"/>
    <p:sldId id="2987" r:id="rId34"/>
    <p:sldId id="3154" r:id="rId35"/>
    <p:sldId id="3156" r:id="rId36"/>
    <p:sldId id="3148" r:id="rId37"/>
    <p:sldId id="291" r:id="rId38"/>
    <p:sldId id="3151" r:id="rId39"/>
    <p:sldId id="3149" r:id="rId40"/>
    <p:sldId id="290" r:id="rId41"/>
    <p:sldId id="997" r:id="rId42"/>
    <p:sldId id="923" r:id="rId43"/>
    <p:sldId id="525" r:id="rId44"/>
    <p:sldId id="483" r:id="rId45"/>
    <p:sldId id="456" r:id="rId46"/>
    <p:sldId id="484" r:id="rId47"/>
    <p:sldId id="931" r:id="rId48"/>
    <p:sldId id="901" r:id="rId49"/>
    <p:sldId id="3147" r:id="rId50"/>
    <p:sldId id="3145" r:id="rId51"/>
    <p:sldId id="3160" r:id="rId52"/>
    <p:sldId id="316" r:id="rId53"/>
    <p:sldId id="317" r:id="rId54"/>
    <p:sldId id="921" r:id="rId55"/>
    <p:sldId id="2953" r:id="rId56"/>
    <p:sldId id="3089" r:id="rId57"/>
    <p:sldId id="3150" r:id="rId58"/>
    <p:sldId id="3066" r:id="rId59"/>
    <p:sldId id="1002" r:id="rId60"/>
    <p:sldId id="445" r:id="rId61"/>
    <p:sldId id="915" r:id="rId62"/>
    <p:sldId id="3062" r:id="rId63"/>
    <p:sldId id="2899" r:id="rId64"/>
    <p:sldId id="348" r:id="rId65"/>
    <p:sldId id="922" r:id="rId66"/>
    <p:sldId id="3158" r:id="rId67"/>
    <p:sldId id="2928" r:id="rId68"/>
    <p:sldId id="2927" r:id="rId69"/>
    <p:sldId id="3152" r:id="rId70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9361"/>
  </p:normalViewPr>
  <p:slideViewPr>
    <p:cSldViewPr snapToGrid="0" snapToObjects="1">
      <p:cViewPr varScale="1">
        <p:scale>
          <a:sx n="102" d="100"/>
          <a:sy n="102" d="100"/>
        </p:scale>
        <p:origin x="1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6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1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1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100" dirty="0">
              <a:solidFill>
                <a:srgbClr val="FF0000"/>
              </a:solidFill>
            </a:rPr>
            <a:t>Contractual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1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1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600" dirty="0">
              <a:solidFill>
                <a:srgbClr val="FFFFFF"/>
              </a:solidFill>
            </a:rPr>
            <a:t>Private </a:t>
          </a:r>
        </a:p>
        <a:p>
          <a:r>
            <a:rPr lang="en-US" sz="60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1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1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10C37F7-D09A-0E4C-A864-51F08B7716DF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478157E1-BB9D-054B-9A7B-90C626966956}">
      <dgm:prSet phldrT="[Text]" custT="1"/>
      <dgm:spPr>
        <a:solidFill>
          <a:srgbClr val="002060"/>
        </a:solidFill>
      </dgm:spPr>
      <dgm:t>
        <a:bodyPr/>
        <a:lstStyle/>
        <a:p>
          <a:endParaRPr lang="en-US" sz="600" dirty="0">
            <a:solidFill>
              <a:schemeClr val="bg1"/>
            </a:solidFill>
          </a:endParaRPr>
        </a:p>
        <a:p>
          <a:endParaRPr lang="en-US" sz="600" dirty="0">
            <a:solidFill>
              <a:schemeClr val="bg1"/>
            </a:solidFill>
          </a:endParaRPr>
        </a:p>
        <a:p>
          <a:r>
            <a:rPr lang="en-US" sz="700" dirty="0">
              <a:solidFill>
                <a:schemeClr val="bg1"/>
              </a:solidFill>
            </a:rPr>
            <a:t>Spiritual</a:t>
          </a:r>
          <a:endParaRPr lang="en-US" sz="900" dirty="0">
            <a:solidFill>
              <a:schemeClr val="bg1"/>
            </a:solidFill>
          </a:endParaRPr>
        </a:p>
      </dgm:t>
    </dgm:pt>
    <dgm:pt modelId="{C260C054-6C40-E44D-ABB7-356AE9B6AB7E}" type="parTrans" cxnId="{15459D44-C440-2A41-B955-7B885B92B7BA}">
      <dgm:prSet/>
      <dgm:spPr/>
      <dgm:t>
        <a:bodyPr/>
        <a:lstStyle/>
        <a:p>
          <a:endParaRPr lang="en-US"/>
        </a:p>
      </dgm:t>
    </dgm:pt>
    <dgm:pt modelId="{9C2C222F-14DA-CE46-86CE-25F92B743C73}" type="sibTrans" cxnId="{15459D44-C440-2A41-B955-7B885B92B7BA}">
      <dgm:prSet/>
      <dgm:spPr/>
      <dgm:t>
        <a:bodyPr/>
        <a:lstStyle/>
        <a:p>
          <a:endParaRPr lang="en-US"/>
        </a:p>
      </dgm:t>
    </dgm:pt>
    <dgm:pt modelId="{343D16D4-8015-1544-A072-3AADF70FD61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Ecological</a:t>
          </a:r>
        </a:p>
      </dgm:t>
    </dgm:pt>
    <dgm:pt modelId="{7C7F37EC-AD76-6A42-A956-74EDFF0B17EE}" type="parTrans" cxnId="{F725BFEB-EE74-D748-BEBF-85A186BBE114}">
      <dgm:prSet/>
      <dgm:spPr/>
      <dgm:t>
        <a:bodyPr/>
        <a:lstStyle/>
        <a:p>
          <a:endParaRPr lang="en-US"/>
        </a:p>
      </dgm:t>
    </dgm:pt>
    <dgm:pt modelId="{14C09EC5-4923-4144-8A68-1B96634D7884}" type="sibTrans" cxnId="{F725BFEB-EE74-D748-BEBF-85A186BBE114}">
      <dgm:prSet/>
      <dgm:spPr/>
      <dgm:t>
        <a:bodyPr/>
        <a:lstStyle/>
        <a:p>
          <a:endParaRPr lang="en-US"/>
        </a:p>
      </dgm:t>
    </dgm:pt>
    <dgm:pt modelId="{FCBD909A-8CFD-F047-BA1D-474FD07CBE1F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>
              <a:solidFill>
                <a:srgbClr val="FFFFFF"/>
              </a:solidFill>
            </a:rPr>
            <a:t>People</a:t>
          </a:r>
          <a:endParaRPr lang="en-US" sz="2800" dirty="0">
            <a:solidFill>
              <a:srgbClr val="FFFFFF"/>
            </a:solidFill>
          </a:endParaRPr>
        </a:p>
      </dgm:t>
    </dgm:pt>
    <dgm:pt modelId="{021F9C25-791E-7C4C-8C70-9AD749F3E354}" type="parTrans" cxnId="{A31983C6-CCB3-C94A-B60C-F65685E903E6}">
      <dgm:prSet/>
      <dgm:spPr/>
      <dgm:t>
        <a:bodyPr/>
        <a:lstStyle/>
        <a:p>
          <a:endParaRPr lang="en-US"/>
        </a:p>
      </dgm:t>
    </dgm:pt>
    <dgm:pt modelId="{3603A8BA-A4A7-5F4D-8338-77A4CC9BB677}" type="sibTrans" cxnId="{A31983C6-CCB3-C94A-B60C-F65685E903E6}">
      <dgm:prSet/>
      <dgm:spPr/>
      <dgm:t>
        <a:bodyPr/>
        <a:lstStyle/>
        <a:p>
          <a:endParaRPr lang="en-US"/>
        </a:p>
      </dgm:t>
    </dgm:pt>
    <dgm:pt modelId="{5AE10092-E1EA-9F45-BC39-1DCE4223BE85}" type="pres">
      <dgm:prSet presAssocID="{110C37F7-D09A-0E4C-A864-51F08B7716DF}" presName="Name0" presStyleCnt="0">
        <dgm:presLayoutVars>
          <dgm:dir/>
          <dgm:animLvl val="lvl"/>
          <dgm:resizeHandles val="exact"/>
        </dgm:presLayoutVars>
      </dgm:prSet>
      <dgm:spPr/>
    </dgm:pt>
    <dgm:pt modelId="{216592A3-F2EF-774D-8AB0-6E8CE63599AB}" type="pres">
      <dgm:prSet presAssocID="{478157E1-BB9D-054B-9A7B-90C626966956}" presName="Name8" presStyleCnt="0"/>
      <dgm:spPr/>
    </dgm:pt>
    <dgm:pt modelId="{A4612A23-24D8-A041-A5E7-8E6398C9068A}" type="pres">
      <dgm:prSet presAssocID="{478157E1-BB9D-054B-9A7B-90C626966956}" presName="level" presStyleLbl="node1" presStyleIdx="0" presStyleCnt="3">
        <dgm:presLayoutVars>
          <dgm:chMax val="1"/>
          <dgm:bulletEnabled val="1"/>
        </dgm:presLayoutVars>
      </dgm:prSet>
      <dgm:spPr/>
    </dgm:pt>
    <dgm:pt modelId="{21D20B63-9C40-F740-A1CB-04197523DA6B}" type="pres">
      <dgm:prSet presAssocID="{478157E1-BB9D-054B-9A7B-90C6269669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57FECB7-7D65-A146-AF94-F30A5DAFA31C}" type="pres">
      <dgm:prSet presAssocID="{343D16D4-8015-1544-A072-3AADF70FD619}" presName="Name8" presStyleCnt="0"/>
      <dgm:spPr/>
    </dgm:pt>
    <dgm:pt modelId="{CF503000-46D3-3944-B95B-0FDE62B4EBF2}" type="pres">
      <dgm:prSet presAssocID="{343D16D4-8015-1544-A072-3AADF70FD619}" presName="level" presStyleLbl="node1" presStyleIdx="1" presStyleCnt="3">
        <dgm:presLayoutVars>
          <dgm:chMax val="1"/>
          <dgm:bulletEnabled val="1"/>
        </dgm:presLayoutVars>
      </dgm:prSet>
      <dgm:spPr/>
    </dgm:pt>
    <dgm:pt modelId="{EC25D38F-7DAA-A94B-9B2A-2E271947402C}" type="pres">
      <dgm:prSet presAssocID="{343D16D4-8015-1544-A072-3AADF70FD6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C588CF1-9E21-EE4B-9AEE-6E108477F5BB}" type="pres">
      <dgm:prSet presAssocID="{FCBD909A-8CFD-F047-BA1D-474FD07CBE1F}" presName="Name8" presStyleCnt="0"/>
      <dgm:spPr/>
    </dgm:pt>
    <dgm:pt modelId="{1EAC0B9D-8EB9-8045-9007-5C59EAB37389}" type="pres">
      <dgm:prSet presAssocID="{FCBD909A-8CFD-F047-BA1D-474FD07CBE1F}" presName="level" presStyleLbl="node1" presStyleIdx="2" presStyleCnt="3">
        <dgm:presLayoutVars>
          <dgm:chMax val="1"/>
          <dgm:bulletEnabled val="1"/>
        </dgm:presLayoutVars>
      </dgm:prSet>
      <dgm:spPr/>
    </dgm:pt>
    <dgm:pt modelId="{B912B3F4-A1DD-6943-AD22-DDA8045F535A}" type="pres">
      <dgm:prSet presAssocID="{FCBD909A-8CFD-F047-BA1D-474FD07CBE1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5521E0D-D05A-CC40-9F8E-900C80CF6721}" type="presOf" srcId="{FCBD909A-8CFD-F047-BA1D-474FD07CBE1F}" destId="{1EAC0B9D-8EB9-8045-9007-5C59EAB37389}" srcOrd="0" destOrd="0" presId="urn:microsoft.com/office/officeart/2005/8/layout/pyramid1"/>
    <dgm:cxn modelId="{EB7D8C25-19ED-F34E-825B-42062D0AD2C6}" type="presOf" srcId="{343D16D4-8015-1544-A072-3AADF70FD619}" destId="{CF503000-46D3-3944-B95B-0FDE62B4EBF2}" srcOrd="0" destOrd="0" presId="urn:microsoft.com/office/officeart/2005/8/layout/pyramid1"/>
    <dgm:cxn modelId="{15459D44-C440-2A41-B955-7B885B92B7BA}" srcId="{110C37F7-D09A-0E4C-A864-51F08B7716DF}" destId="{478157E1-BB9D-054B-9A7B-90C626966956}" srcOrd="0" destOrd="0" parTransId="{C260C054-6C40-E44D-ABB7-356AE9B6AB7E}" sibTransId="{9C2C222F-14DA-CE46-86CE-25F92B743C73}"/>
    <dgm:cxn modelId="{860CF85D-2F7F-2E49-8023-6BC584D9C47F}" type="presOf" srcId="{FCBD909A-8CFD-F047-BA1D-474FD07CBE1F}" destId="{B912B3F4-A1DD-6943-AD22-DDA8045F535A}" srcOrd="1" destOrd="0" presId="urn:microsoft.com/office/officeart/2005/8/layout/pyramid1"/>
    <dgm:cxn modelId="{75584163-55CE-4247-9025-BFEB594D4501}" type="presOf" srcId="{478157E1-BB9D-054B-9A7B-90C626966956}" destId="{21D20B63-9C40-F740-A1CB-04197523DA6B}" srcOrd="1" destOrd="0" presId="urn:microsoft.com/office/officeart/2005/8/layout/pyramid1"/>
    <dgm:cxn modelId="{22C79A67-BCDA-364F-817E-CF5FF1FEA7ED}" type="presOf" srcId="{110C37F7-D09A-0E4C-A864-51F08B7716DF}" destId="{5AE10092-E1EA-9F45-BC39-1DCE4223BE85}" srcOrd="0" destOrd="0" presId="urn:microsoft.com/office/officeart/2005/8/layout/pyramid1"/>
    <dgm:cxn modelId="{877C1B84-DC5C-7848-A0D0-E7B6E19D813A}" type="presOf" srcId="{478157E1-BB9D-054B-9A7B-90C626966956}" destId="{A4612A23-24D8-A041-A5E7-8E6398C9068A}" srcOrd="0" destOrd="0" presId="urn:microsoft.com/office/officeart/2005/8/layout/pyramid1"/>
    <dgm:cxn modelId="{A31983C6-CCB3-C94A-B60C-F65685E903E6}" srcId="{110C37F7-D09A-0E4C-A864-51F08B7716DF}" destId="{FCBD909A-8CFD-F047-BA1D-474FD07CBE1F}" srcOrd="2" destOrd="0" parTransId="{021F9C25-791E-7C4C-8C70-9AD749F3E354}" sibTransId="{3603A8BA-A4A7-5F4D-8338-77A4CC9BB677}"/>
    <dgm:cxn modelId="{E78E4FCE-C084-5244-82E4-8D917B04C009}" type="presOf" srcId="{343D16D4-8015-1544-A072-3AADF70FD619}" destId="{EC25D38F-7DAA-A94B-9B2A-2E271947402C}" srcOrd="1" destOrd="0" presId="urn:microsoft.com/office/officeart/2005/8/layout/pyramid1"/>
    <dgm:cxn modelId="{F725BFEB-EE74-D748-BEBF-85A186BBE114}" srcId="{110C37F7-D09A-0E4C-A864-51F08B7716DF}" destId="{343D16D4-8015-1544-A072-3AADF70FD619}" srcOrd="1" destOrd="0" parTransId="{7C7F37EC-AD76-6A42-A956-74EDFF0B17EE}" sibTransId="{14C09EC5-4923-4144-8A68-1B96634D7884}"/>
    <dgm:cxn modelId="{E5284B87-A905-4B43-B4C4-F5F07DC3CEA4}" type="presParOf" srcId="{5AE10092-E1EA-9F45-BC39-1DCE4223BE85}" destId="{216592A3-F2EF-774D-8AB0-6E8CE63599AB}" srcOrd="0" destOrd="0" presId="urn:microsoft.com/office/officeart/2005/8/layout/pyramid1"/>
    <dgm:cxn modelId="{524E83D1-E117-E74E-970D-B11E1105F0B7}" type="presParOf" srcId="{216592A3-F2EF-774D-8AB0-6E8CE63599AB}" destId="{A4612A23-24D8-A041-A5E7-8E6398C9068A}" srcOrd="0" destOrd="0" presId="urn:microsoft.com/office/officeart/2005/8/layout/pyramid1"/>
    <dgm:cxn modelId="{A1AE1CF9-DB2B-7C46-B0AD-4C82C9496F97}" type="presParOf" srcId="{216592A3-F2EF-774D-8AB0-6E8CE63599AB}" destId="{21D20B63-9C40-F740-A1CB-04197523DA6B}" srcOrd="1" destOrd="0" presId="urn:microsoft.com/office/officeart/2005/8/layout/pyramid1"/>
    <dgm:cxn modelId="{1AB2B8FD-FBED-6C41-A08D-41114041D8EA}" type="presParOf" srcId="{5AE10092-E1EA-9F45-BC39-1DCE4223BE85}" destId="{657FECB7-7D65-A146-AF94-F30A5DAFA31C}" srcOrd="1" destOrd="0" presId="urn:microsoft.com/office/officeart/2005/8/layout/pyramid1"/>
    <dgm:cxn modelId="{18744210-006D-CE4B-98DD-D676108AC141}" type="presParOf" srcId="{657FECB7-7D65-A146-AF94-F30A5DAFA31C}" destId="{CF503000-46D3-3944-B95B-0FDE62B4EBF2}" srcOrd="0" destOrd="0" presId="urn:microsoft.com/office/officeart/2005/8/layout/pyramid1"/>
    <dgm:cxn modelId="{089E3958-D18D-844F-8264-D3AB98A46B9F}" type="presParOf" srcId="{657FECB7-7D65-A146-AF94-F30A5DAFA31C}" destId="{EC25D38F-7DAA-A94B-9B2A-2E271947402C}" srcOrd="1" destOrd="0" presId="urn:microsoft.com/office/officeart/2005/8/layout/pyramid1"/>
    <dgm:cxn modelId="{7CD81BC0-935D-D14F-B748-61C2D5205175}" type="presParOf" srcId="{5AE10092-E1EA-9F45-BC39-1DCE4223BE85}" destId="{DC588CF1-9E21-EE4B-9AEE-6E108477F5BB}" srcOrd="2" destOrd="0" presId="urn:microsoft.com/office/officeart/2005/8/layout/pyramid1"/>
    <dgm:cxn modelId="{BB61B9B4-1C8A-734D-AB1D-B507250F702B}" type="presParOf" srcId="{DC588CF1-9E21-EE4B-9AEE-6E108477F5BB}" destId="{1EAC0B9D-8EB9-8045-9007-5C59EAB37389}" srcOrd="0" destOrd="0" presId="urn:microsoft.com/office/officeart/2005/8/layout/pyramid1"/>
    <dgm:cxn modelId="{E2CF0A4C-6695-1A4E-928A-DFD7343B3A2A}" type="presParOf" srcId="{DC588CF1-9E21-EE4B-9AEE-6E108477F5BB}" destId="{B912B3F4-A1DD-6943-AD22-DDA8045F535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Operations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Drifting Norms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Operational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User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375340" y="2024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Normal Science</a:t>
          </a:r>
        </a:p>
      </dsp:txBody>
      <dsp:txXfrm>
        <a:off x="2375340" y="20248"/>
        <a:ext cx="687302" cy="687302"/>
      </dsp:txXfrm>
    </dsp:sp>
    <dsp:sp modelId="{C3A2FB52-DAE4-1342-973F-1F1A9B44189F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791318" y="130049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Drift</a:t>
          </a:r>
        </a:p>
      </dsp:txBody>
      <dsp:txXfrm>
        <a:off x="2791318" y="1300498"/>
        <a:ext cx="687302" cy="687302"/>
      </dsp:txXfrm>
    </dsp:sp>
    <dsp:sp modelId="{43E86D08-C1F7-E644-8F62-6252305C9975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702273" y="2091736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Crisis</a:t>
          </a:r>
        </a:p>
      </dsp:txBody>
      <dsp:txXfrm>
        <a:off x="1702273" y="2091736"/>
        <a:ext cx="687302" cy="687302"/>
      </dsp:txXfrm>
    </dsp:sp>
    <dsp:sp modelId="{31E129FE-E5D5-FB46-BD01-1F01A59E0FE8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613227" y="130049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Revolution</a:t>
          </a:r>
        </a:p>
      </dsp:txBody>
      <dsp:txXfrm>
        <a:off x="613227" y="1300498"/>
        <a:ext cx="687302" cy="687302"/>
      </dsp:txXfrm>
    </dsp:sp>
    <dsp:sp modelId="{5B9DFB95-D16C-764A-A5DB-81AC099630B9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5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029205" y="2024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Change</a:t>
          </a:r>
        </a:p>
      </dsp:txBody>
      <dsp:txXfrm>
        <a:off x="1029205" y="20248"/>
        <a:ext cx="687302" cy="687302"/>
      </dsp:txXfrm>
    </dsp:sp>
    <dsp:sp modelId="{7605BA16-B350-D749-B40A-7CCE0102499D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911750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1911750" y="16510"/>
        <a:ext cx="576837" cy="576837"/>
      </dsp:txXfrm>
    </dsp:sp>
    <dsp:sp modelId="{2F4D02B5-4071-AF45-BB48-1CFE64DBB80C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2260279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Production Code</a:t>
          </a:r>
        </a:p>
      </dsp:txBody>
      <dsp:txXfrm>
        <a:off x="2260279" y="1089174"/>
        <a:ext cx="576837" cy="576837"/>
      </dsp:txXfrm>
    </dsp:sp>
    <dsp:sp modelId="{9A431B6C-419A-8641-B38A-C94FDB8AE560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4014314"/>
            <a:gd name="adj4" fmla="val 225378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347817" y="1752117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Function Requests</a:t>
          </a:r>
        </a:p>
      </dsp:txBody>
      <dsp:txXfrm>
        <a:off x="1347817" y="1752117"/>
        <a:ext cx="576837" cy="576837"/>
      </dsp:txXfrm>
    </dsp:sp>
    <dsp:sp modelId="{7210DCB5-8A03-2448-BADD-CCA72B468A61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435354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Customer Crisis</a:t>
          </a:r>
        </a:p>
      </dsp:txBody>
      <dsp:txXfrm>
        <a:off x="435354" y="1089174"/>
        <a:ext cx="576837" cy="576837"/>
      </dsp:txXfrm>
    </dsp:sp>
    <dsp:sp modelId="{64634BB9-CD04-1544-B9A9-383CAB17C3A9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783884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Revolution</a:t>
          </a:r>
        </a:p>
      </dsp:txBody>
      <dsp:txXfrm>
        <a:off x="783884" y="16510"/>
        <a:ext cx="576837" cy="576837"/>
      </dsp:txXfrm>
    </dsp:sp>
    <dsp:sp modelId="{8E0C84DF-0561-5248-9985-A607043D6F4D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1057041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Perform Checking</a:t>
          </a:r>
          <a:endParaRPr lang="en-US" sz="900" kern="1200" dirty="0"/>
        </a:p>
      </dsp:txBody>
      <dsp:txXfrm>
        <a:off x="1057041" y="146201"/>
        <a:ext cx="629005" cy="629005"/>
      </dsp:txXfrm>
    </dsp:sp>
    <dsp:sp modelId="{19F80668-9B79-6240-888E-FF4533CA2876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528561" y="1061554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receive confirmation</a:t>
          </a:r>
        </a:p>
      </dsp:txBody>
      <dsp:txXfrm>
        <a:off x="528561" y="1061554"/>
        <a:ext cx="629005" cy="629005"/>
      </dsp:txXfrm>
    </dsp:sp>
    <dsp:sp modelId="{7CD8AC59-E0CC-CF4B-9A49-FA73552BB12A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82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commit transaction</a:t>
          </a:r>
        </a:p>
      </dsp:txBody>
      <dsp:txXfrm>
        <a:off x="82" y="146201"/>
        <a:ext cx="629005" cy="629005"/>
      </dsp:txXfrm>
    </dsp:sp>
    <dsp:sp modelId="{247547AA-FAF5-2845-B0F2-C4C07C948B42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668021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</a:t>
          </a:r>
          <a:endParaRPr lang="en-US" sz="2400" kern="1200" dirty="0"/>
        </a:p>
      </dsp:txBody>
      <dsp:txXfrm>
        <a:off x="668021" y="209409"/>
        <a:ext cx="397229" cy="397229"/>
      </dsp:txXfrm>
    </dsp:sp>
    <dsp:sp modelId="{6D946487-379A-BE4B-A6CD-A107747F4BBC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7848492"/>
            <a:gd name="adj4" fmla="val 22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9449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19449" y="209409"/>
        <a:ext cx="397229" cy="397229"/>
      </dsp:txXfrm>
    </dsp:sp>
    <dsp:sp modelId="{D8CEB44B-F0B7-BA4C-8757-902B05F9570D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18648492"/>
            <a:gd name="adj4" fmla="val 130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551374" cy="610415"/>
        </a:xfrm>
        <a:prstGeom prst="trapezoid">
          <a:avLst>
            <a:gd name="adj" fmla="val 69662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446490" y="0"/>
        <a:ext cx="1658393" cy="610415"/>
      </dsp:txXfrm>
    </dsp:sp>
    <dsp:sp modelId="{65B9D4A6-CE26-2342-B54E-80612F7072AC}">
      <dsp:nvSpPr>
        <dsp:cNvPr id="0" name=""/>
        <dsp:cNvSpPr/>
      </dsp:nvSpPr>
      <dsp:spPr>
        <a:xfrm rot="10800000">
          <a:off x="425229" y="610415"/>
          <a:ext cx="1700916" cy="610415"/>
        </a:xfrm>
        <a:prstGeom prst="trapezoid">
          <a:avLst>
            <a:gd name="adj" fmla="val 69662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0000"/>
              </a:solidFill>
            </a:rPr>
            <a:t>Contractual Data</a:t>
          </a:r>
        </a:p>
      </dsp:txBody>
      <dsp:txXfrm rot="-10800000">
        <a:off x="722889" y="610415"/>
        <a:ext cx="1105595" cy="610415"/>
      </dsp:txXfrm>
    </dsp:sp>
    <dsp:sp modelId="{94624B64-9D97-294C-8A90-681ACED0289B}">
      <dsp:nvSpPr>
        <dsp:cNvPr id="0" name=""/>
        <dsp:cNvSpPr/>
      </dsp:nvSpPr>
      <dsp:spPr>
        <a:xfrm rot="10800000">
          <a:off x="850458" y="1220831"/>
          <a:ext cx="850458" cy="610415"/>
        </a:xfrm>
        <a:prstGeom prst="trapezoid">
          <a:avLst>
            <a:gd name="adj" fmla="val 69662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rgbClr val="FFFFFF"/>
              </a:solidFill>
            </a:rPr>
            <a:t>Data</a:t>
          </a:r>
        </a:p>
      </dsp:txBody>
      <dsp:txXfrm rot="-10800000">
        <a:off x="850458" y="1220831"/>
        <a:ext cx="850458" cy="6104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12A23-24D8-A041-A5E7-8E6398C9068A}">
      <dsp:nvSpPr>
        <dsp:cNvPr id="0" name=""/>
        <dsp:cNvSpPr/>
      </dsp:nvSpPr>
      <dsp:spPr>
        <a:xfrm>
          <a:off x="896733" y="0"/>
          <a:ext cx="896733" cy="633984"/>
        </a:xfrm>
        <a:prstGeom prst="trapezoid">
          <a:avLst>
            <a:gd name="adj" fmla="val 70722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>
            <a:solidFill>
              <a:schemeClr val="bg1"/>
            </a:solidFill>
          </a:endParaRP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>
            <a:solidFill>
              <a:schemeClr val="bg1"/>
            </a:solidFill>
          </a:endParaRP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chemeClr val="bg1"/>
              </a:solidFill>
            </a:rPr>
            <a:t>Spiritual</a:t>
          </a:r>
          <a:endParaRPr lang="en-US" sz="900" kern="1200" dirty="0">
            <a:solidFill>
              <a:schemeClr val="bg1"/>
            </a:solidFill>
          </a:endParaRPr>
        </a:p>
      </dsp:txBody>
      <dsp:txXfrm>
        <a:off x="896733" y="0"/>
        <a:ext cx="896733" cy="633984"/>
      </dsp:txXfrm>
    </dsp:sp>
    <dsp:sp modelId="{CF503000-46D3-3944-B95B-0FDE62B4EBF2}">
      <dsp:nvSpPr>
        <dsp:cNvPr id="0" name=""/>
        <dsp:cNvSpPr/>
      </dsp:nvSpPr>
      <dsp:spPr>
        <a:xfrm>
          <a:off x="448366" y="633984"/>
          <a:ext cx="1793466" cy="633984"/>
        </a:xfrm>
        <a:prstGeom prst="trapezoid">
          <a:avLst>
            <a:gd name="adj" fmla="val 70722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Ecological</a:t>
          </a:r>
        </a:p>
      </dsp:txBody>
      <dsp:txXfrm>
        <a:off x="762223" y="633984"/>
        <a:ext cx="1165753" cy="633984"/>
      </dsp:txXfrm>
    </dsp:sp>
    <dsp:sp modelId="{1EAC0B9D-8EB9-8045-9007-5C59EAB37389}">
      <dsp:nvSpPr>
        <dsp:cNvPr id="0" name=""/>
        <dsp:cNvSpPr/>
      </dsp:nvSpPr>
      <dsp:spPr>
        <a:xfrm>
          <a:off x="0" y="1267968"/>
          <a:ext cx="2690200" cy="633984"/>
        </a:xfrm>
        <a:prstGeom prst="trapezoid">
          <a:avLst>
            <a:gd name="adj" fmla="val 70722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FF"/>
              </a:solidFill>
            </a:rPr>
            <a:t>People</a:t>
          </a:r>
          <a:endParaRPr lang="en-US" sz="2800" kern="1200" dirty="0">
            <a:solidFill>
              <a:srgbClr val="FFFFFF"/>
            </a:solidFill>
          </a:endParaRPr>
        </a:p>
      </dsp:txBody>
      <dsp:txXfrm>
        <a:off x="470784" y="1267968"/>
        <a:ext cx="1748630" cy="633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Traders/</a:t>
          </a:r>
          <a:r>
            <a:rPr lang="en-US" sz="13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Miners/</a:t>
          </a:r>
          <a:r>
            <a:rPr lang="en-US" sz="13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  <a:r>
            <a:rPr lang="en-US" altLang="zh-CN" sz="1300" kern="1200" dirty="0"/>
            <a:t>/</a:t>
          </a:r>
          <a:r>
            <a:rPr lang="en-US" altLang="zh-CN" sz="1300" kern="1200" dirty="0">
              <a:solidFill>
                <a:srgbClr val="FF0000"/>
              </a:solidFill>
            </a:rPr>
            <a:t>DNA Editors</a:t>
          </a:r>
          <a:endParaRPr lang="en-US" sz="1300" kern="1200" dirty="0">
            <a:solidFill>
              <a:srgbClr val="FF000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096540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Normal Science</a:t>
          </a:r>
        </a:p>
      </dsp:txBody>
      <dsp:txXfrm>
        <a:off x="4096540" y="36544"/>
        <a:ext cx="1192961" cy="1192961"/>
      </dsp:txXfrm>
    </dsp:sp>
    <dsp:sp modelId="{C3A2FB52-DAE4-1342-973F-1F1A9B44189F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818096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Drift</a:t>
          </a:r>
        </a:p>
      </dsp:txBody>
      <dsp:txXfrm>
        <a:off x="4818096" y="2257264"/>
        <a:ext cx="1192961" cy="1192961"/>
      </dsp:txXfrm>
    </dsp:sp>
    <dsp:sp modelId="{43E86D08-C1F7-E644-8F62-6252305C9975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29039" y="36297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Crisis</a:t>
          </a:r>
        </a:p>
      </dsp:txBody>
      <dsp:txXfrm>
        <a:off x="2929039" y="3629744"/>
        <a:ext cx="1192961" cy="1192961"/>
      </dsp:txXfrm>
    </dsp:sp>
    <dsp:sp modelId="{31E129FE-E5D5-FB46-BD01-1F01A59E0FE8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039982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Revolution</a:t>
          </a:r>
        </a:p>
      </dsp:txBody>
      <dsp:txXfrm>
        <a:off x="1039982" y="2257264"/>
        <a:ext cx="1192961" cy="1192961"/>
      </dsp:txXfrm>
    </dsp:sp>
    <dsp:sp modelId="{5B9DFB95-D16C-764A-A5DB-81AC099630B9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9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61537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Change</a:t>
          </a:r>
        </a:p>
      </dsp:txBody>
      <dsp:txXfrm>
        <a:off x="1761537" y="36544"/>
        <a:ext cx="1192961" cy="1192961"/>
      </dsp:txXfrm>
    </dsp:sp>
    <dsp:sp modelId="{7605BA16-B350-D749-B40A-7CCE0102499D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192731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 Science</a:t>
          </a:r>
        </a:p>
      </dsp:txBody>
      <dsp:txXfrm>
        <a:off x="4192731" y="37343"/>
        <a:ext cx="1246641" cy="1246641"/>
      </dsp:txXfrm>
    </dsp:sp>
    <dsp:sp modelId="{C3A2FB52-DAE4-1342-973F-1F1A9B44189F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21294389"/>
            <a:gd name="adj4" fmla="val 19765234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946797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Drift</a:t>
          </a:r>
        </a:p>
      </dsp:txBody>
      <dsp:txXfrm>
        <a:off x="4946797" y="2358122"/>
        <a:ext cx="1246641" cy="1246641"/>
      </dsp:txXfrm>
    </dsp:sp>
    <dsp:sp modelId="{43E86D08-C1F7-E644-8F62-6252305C9975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4015887"/>
            <a:gd name="adj4" fmla="val 225234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72625" y="379244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Crisis</a:t>
          </a:r>
        </a:p>
      </dsp:txBody>
      <dsp:txXfrm>
        <a:off x="2972625" y="3792442"/>
        <a:ext cx="1246641" cy="1246641"/>
      </dsp:txXfrm>
    </dsp:sp>
    <dsp:sp modelId="{31E129FE-E5D5-FB46-BD01-1F01A59E0FE8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8212028"/>
            <a:gd name="adj4" fmla="val 644848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998453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Revolution</a:t>
          </a:r>
        </a:p>
      </dsp:txBody>
      <dsp:txXfrm>
        <a:off x="998453" y="2358122"/>
        <a:ext cx="1246641" cy="1246641"/>
      </dsp:txXfrm>
    </dsp:sp>
    <dsp:sp modelId="{5B9DFB95-D16C-764A-A5DB-81AC099630B9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2299135"/>
            <a:gd name="adj4" fmla="val 10769979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52520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Change</a:t>
          </a:r>
        </a:p>
      </dsp:txBody>
      <dsp:txXfrm>
        <a:off x="1752520" y="37343"/>
        <a:ext cx="1246641" cy="1246641"/>
      </dsp:txXfrm>
    </dsp:sp>
    <dsp:sp modelId="{7605BA16-B350-D749-B40A-7CCE0102499D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6866872"/>
            <a:gd name="adj4" fmla="val 15197497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585549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Normal Science</a:t>
          </a:r>
        </a:p>
      </dsp:txBody>
      <dsp:txXfrm>
        <a:off x="2585549" y="20217"/>
        <a:ext cx="710322" cy="710322"/>
      </dsp:txXfrm>
    </dsp:sp>
    <dsp:sp modelId="{C3A2FB52-DAE4-1342-973F-1F1A9B44189F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21295450"/>
            <a:gd name="adj4" fmla="val 19764304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015541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Drift</a:t>
          </a:r>
        </a:p>
      </dsp:txBody>
      <dsp:txXfrm>
        <a:off x="3015541" y="1343596"/>
        <a:ext cx="710322" cy="710322"/>
      </dsp:txXfrm>
    </dsp:sp>
    <dsp:sp modelId="{43E86D08-C1F7-E644-8F62-6252305C9975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4016986"/>
            <a:gd name="adj4" fmla="val 2251332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889807" y="2161490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Crisis</a:t>
          </a:r>
        </a:p>
      </dsp:txBody>
      <dsp:txXfrm>
        <a:off x="1889807" y="2161490"/>
        <a:ext cx="710322" cy="710322"/>
      </dsp:txXfrm>
    </dsp:sp>
    <dsp:sp modelId="{31E129FE-E5D5-FB46-BD01-1F01A59E0FE8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8213297"/>
            <a:gd name="adj4" fmla="val 6447643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64074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Revolution</a:t>
          </a:r>
        </a:p>
      </dsp:txBody>
      <dsp:txXfrm>
        <a:off x="764074" y="1343596"/>
        <a:ext cx="710322" cy="710322"/>
      </dsp:txXfrm>
    </dsp:sp>
    <dsp:sp modelId="{5B9DFB95-D16C-764A-A5DB-81AC099630B9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2300325"/>
            <a:gd name="adj4" fmla="val 10769179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194066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Change</a:t>
          </a:r>
        </a:p>
      </dsp:txBody>
      <dsp:txXfrm>
        <a:off x="1194066" y="20217"/>
        <a:ext cx="710322" cy="710322"/>
      </dsp:txXfrm>
    </dsp:sp>
    <dsp:sp modelId="{7605BA16-B350-D749-B40A-7CCE0102499D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6867968"/>
            <a:gd name="adj4" fmla="val 15196661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36455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Operations</a:t>
          </a:r>
        </a:p>
      </dsp:txBody>
      <dsp:txXfrm>
        <a:off x="1536455" y="69840"/>
        <a:ext cx="599116" cy="599116"/>
      </dsp:txXfrm>
    </dsp:sp>
    <dsp:sp modelId="{C3A2FB52-DAE4-1342-973F-1F1A9B44189F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952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Drifting Norms</a:t>
          </a:r>
        </a:p>
      </dsp:txBody>
      <dsp:txXfrm>
        <a:off x="1898952" y="1185491"/>
        <a:ext cx="599116" cy="599116"/>
      </dsp:txXfrm>
    </dsp:sp>
    <dsp:sp modelId="{43E86D08-C1F7-E644-8F62-6252305C9975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949922" y="1875002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Operational Crisis</a:t>
          </a:r>
        </a:p>
      </dsp:txBody>
      <dsp:txXfrm>
        <a:off x="949922" y="1875002"/>
        <a:ext cx="599116" cy="599116"/>
      </dsp:txXfrm>
    </dsp:sp>
    <dsp:sp modelId="{31E129FE-E5D5-FB46-BD01-1F01A59E0FE8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893" y="1185491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User Revolution</a:t>
          </a:r>
        </a:p>
      </dsp:txBody>
      <dsp:txXfrm>
        <a:off x="893" y="1185491"/>
        <a:ext cx="599116" cy="599116"/>
      </dsp:txXfrm>
    </dsp:sp>
    <dsp:sp modelId="{5B9DFB95-D16C-764A-A5DB-81AC099630B9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363390" y="69840"/>
          <a:ext cx="599116" cy="59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363390" y="69840"/>
        <a:ext cx="599116" cy="599116"/>
      </dsp:txXfrm>
    </dsp:sp>
    <dsp:sp modelId="{7605BA16-B350-D749-B40A-7CCE0102499D}">
      <dsp:nvSpPr>
        <dsp:cNvPr id="0" name=""/>
        <dsp:cNvSpPr/>
      </dsp:nvSpPr>
      <dsp:spPr>
        <a:xfrm>
          <a:off x="125048" y="52259"/>
          <a:ext cx="2248864" cy="2248864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569488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 Science</a:t>
          </a:r>
        </a:p>
      </dsp:txBody>
      <dsp:txXfrm>
        <a:off x="1569488" y="15490"/>
        <a:ext cx="544541" cy="544541"/>
      </dsp:txXfrm>
    </dsp:sp>
    <dsp:sp modelId="{C3A2FB52-DAE4-1342-973F-1F1A9B44189F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21294041"/>
            <a:gd name="adj4" fmla="val 19765539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898786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Drift</a:t>
          </a:r>
        </a:p>
      </dsp:txBody>
      <dsp:txXfrm>
        <a:off x="1898786" y="1028964"/>
        <a:ext cx="544541" cy="544541"/>
      </dsp:txXfrm>
    </dsp:sp>
    <dsp:sp modelId="{43E86D08-C1F7-E644-8F62-6252305C9975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4015526"/>
            <a:gd name="adj4" fmla="val 225267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036674" y="1655325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Crisis</a:t>
          </a:r>
        </a:p>
      </dsp:txBody>
      <dsp:txXfrm>
        <a:off x="1036674" y="1655325"/>
        <a:ext cx="544541" cy="544541"/>
      </dsp:txXfrm>
    </dsp:sp>
    <dsp:sp modelId="{31E129FE-E5D5-FB46-BD01-1F01A59E0FE8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8211611"/>
            <a:gd name="adj4" fmla="val 6448757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74561" y="1028964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 Revolution</a:t>
          </a:r>
        </a:p>
      </dsp:txBody>
      <dsp:txXfrm>
        <a:off x="174561" y="1028964"/>
        <a:ext cx="544541" cy="544541"/>
      </dsp:txXfrm>
    </dsp:sp>
    <dsp:sp modelId="{5B9DFB95-D16C-764A-A5DB-81AC099630B9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2298744"/>
            <a:gd name="adj4" fmla="val 10770242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503859" y="15490"/>
          <a:ext cx="544541" cy="5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Change</a:t>
          </a:r>
        </a:p>
      </dsp:txBody>
      <dsp:txXfrm>
        <a:off x="503859" y="15490"/>
        <a:ext cx="544541" cy="544541"/>
      </dsp:txXfrm>
    </dsp:sp>
    <dsp:sp modelId="{7605BA16-B350-D749-B40A-7CCE0102499D}">
      <dsp:nvSpPr>
        <dsp:cNvPr id="0" name=""/>
        <dsp:cNvSpPr/>
      </dsp:nvSpPr>
      <dsp:spPr>
        <a:xfrm>
          <a:off x="287431" y="-395"/>
          <a:ext cx="2043026" cy="2043026"/>
        </a:xfrm>
        <a:prstGeom prst="circularArrow">
          <a:avLst>
            <a:gd name="adj1" fmla="val 5197"/>
            <a:gd name="adj2" fmla="val 335717"/>
            <a:gd name="adj3" fmla="val 16866512"/>
            <a:gd name="adj4" fmla="val 15197771"/>
            <a:gd name="adj5" fmla="val 606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843527" y="2869886"/>
          <a:ext cx="2440944" cy="616853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873639" y="2899998"/>
        <a:ext cx="2380720" cy="556629"/>
      </dsp:txXfrm>
    </dsp:sp>
    <dsp:sp modelId="{7E0DCC9E-042E-EF4D-B316-6B69A1348963}">
      <dsp:nvSpPr>
        <dsp:cNvPr id="0" name=""/>
        <dsp:cNvSpPr/>
      </dsp:nvSpPr>
      <dsp:spPr>
        <a:xfrm rot="16200000">
          <a:off x="3636761" y="2442648"/>
          <a:ext cx="8544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44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3544814" y="977039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3595503" y="1027728"/>
        <a:ext cx="936992" cy="936992"/>
      </dsp:txXfrm>
    </dsp:sp>
    <dsp:sp modelId="{861CA58E-116C-974A-8E1C-C1ED3175AE74}">
      <dsp:nvSpPr>
        <dsp:cNvPr id="0" name=""/>
        <dsp:cNvSpPr/>
      </dsp:nvSpPr>
      <dsp:spPr>
        <a:xfrm rot="1800000">
          <a:off x="4520180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5607005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5657694" y="3900423"/>
        <a:ext cx="936992" cy="936992"/>
      </dsp:txXfrm>
    </dsp:sp>
    <dsp:sp modelId="{4682F69D-925C-824B-B3DF-E1B4280CA4C4}">
      <dsp:nvSpPr>
        <dsp:cNvPr id="0" name=""/>
        <dsp:cNvSpPr/>
      </dsp:nvSpPr>
      <dsp:spPr>
        <a:xfrm rot="9000000">
          <a:off x="2442963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482624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533313" y="3900423"/>
        <a:ext cx="936992" cy="93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9D90-589A-B940-9CCA-117F85904CFA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FF8B-AE8D-1144-8F3B-02BCA27BC3D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54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www.aliexpress.com</a:t>
            </a:r>
            <a:r>
              <a:rPr lang="en-US" dirty="0"/>
              <a:t>/item/33004770035.html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943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18286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829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4553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8109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5255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84256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936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72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552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733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2C4D98E-41F1-674D-B398-2AC8E6617851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77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C3A3-C418-8A42-AE8E-0AA5C861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BD3B8-3046-014B-A47B-D4BB4675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5AD5-EFD3-A840-9144-BE778A4D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7A84-99E4-B64A-A9F6-B9D961BD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5FE0A-A09A-C049-BF14-4E7BA317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713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5B7B-576B-0540-9170-B06BE912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E1B1E-D403-C440-B849-4385D73D6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A7F8-289B-1E46-BD1B-F78854A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D4D41-EAC5-B149-B608-8EE6C71E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FAB4-57D5-CF40-998E-6208E8A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669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96840E-416B-6D4E-9B81-D8782AEF5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06E7E-93AC-2C4B-A59D-E859D6F3F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F01C-B999-5743-9A51-D3FE912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FCCB-8AF5-C446-B941-7861366A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C059-1398-7348-9DE8-C06C604B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9394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727643" y="683485"/>
            <a:ext cx="7464357" cy="5540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543870"/>
            <a:ext cx="4108317" cy="2154279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4866351"/>
            <a:ext cx="4108317" cy="10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4644966" y="683486"/>
            <a:ext cx="84671" cy="5672864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6037044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8567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44140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229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044146"/>
            <a:ext cx="12192000" cy="0"/>
          </a:xfrm>
          <a:prstGeom prst="line">
            <a:avLst/>
          </a:prstGeom>
          <a:ln w="19050">
            <a:solidFill>
              <a:srgbClr val="009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457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647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14641" y="1858265"/>
            <a:ext cx="9182401" cy="2376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94241" y="3911362"/>
            <a:ext cx="5802801" cy="956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2532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14501" y="2798200"/>
            <a:ext cx="3163201" cy="1261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0594" y="875304"/>
            <a:ext cx="2232401" cy="763200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42092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530200" y="4113534"/>
            <a:ext cx="6674000" cy="13628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0100" y="5371946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76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287F-99ED-E342-8F1F-E35CAE11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274D-E94D-404F-89D2-F01915BE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52FD-C5E7-474A-B4B0-A34399F4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BF3F-F8E7-BD4D-9B8E-667D041A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D7FD9-C9CE-724F-8D0B-51A993C1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0197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3517800" y="501996"/>
            <a:ext cx="5156400" cy="27388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9400" y="3085634"/>
            <a:ext cx="5633200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16224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1298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663705" y="35142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8105" y="5373976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807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134311" y="1313638"/>
            <a:ext cx="3564800" cy="2738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667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2310" y="4077900"/>
            <a:ext cx="4126801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42384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42236" y="2221940"/>
            <a:ext cx="4353200" cy="44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86467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63267" y="4120633"/>
            <a:ext cx="27360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19231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672724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67125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54360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1503" y="2800998"/>
            <a:ext cx="1969603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37848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22600" y="2200034"/>
            <a:ext cx="28764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733"/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733"/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733"/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733"/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10131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43996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1934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573337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3337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64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591372" y="2148200"/>
            <a:ext cx="6927601" cy="2561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61525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3013773" y="2925074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13772" y="4634740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513413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98553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82307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2264096" y="29046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8495" y="4634740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60218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2756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3032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14172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597" y="6187074"/>
            <a:ext cx="344003" cy="338554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332D-BF2C-4246-9134-5261ADF7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B8D3-3F92-6544-A507-A29CDC1F2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0365B-2678-9843-98F6-EBDB1CE1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87DD6-6543-BB4E-97C7-E6FA2617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3DFAA-A3D1-564A-9CCD-1EB97F0E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E82E-3F48-A843-950F-C45B51A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4971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34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8493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2293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0377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4526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056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91485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4424" y="6171685"/>
            <a:ext cx="373176" cy="369332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55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04688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0107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14D7-25E6-D04D-8A73-9DB33007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8E8A5-5F43-8F4D-8F3B-D8909CE2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E14EA-1B68-4347-BCE4-5551D582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5197A-844D-D74D-AC5A-DFFC81AC0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A41EA-B254-D846-9360-09333F544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733F-9BC0-3743-BFDE-7E369131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BD78C-94AD-5447-9FBA-22E72DE5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50184-E5BB-8D4C-B8A5-1B095919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4667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014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11937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1334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429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00704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36391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74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892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5CC1-C7FF-A044-8901-7F15E161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46A2F-0907-4E44-960E-89433E3D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5884-3F58-1240-80B7-CDF1E068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332-FF93-CC49-92E4-29FE35BE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8414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67B8B-50BB-DE49-821F-32E294F1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1841-3303-9F49-A448-D074B989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93A7-B577-C942-9A9A-2A1E905D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37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0F6-F358-5447-9675-88BEA56A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7672-5036-C94E-8EE4-F26B390E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FF9FE-1AB4-204A-A7EE-C150F1E92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F8FB1-C205-B749-9F76-EFCA53C2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BA7B3-6034-BC4E-A373-A69ECB34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D5027-C242-EE43-8EF0-90A8465B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25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5A0C-6E1B-1149-ADBD-28A2E634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490FB-0762-CF4A-A766-56CF719F5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56D8-545E-8F48-91C0-71FC88505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B1C52-935B-8442-91B4-AC6E2F06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CF66-2353-234E-8301-53E8CF1D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8BE47-D310-9D4A-859C-561DFDA7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143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A1188-EA07-3B4D-AF46-7BCA446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791F1-6F7F-AB47-AD3D-310DFC595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B807-201F-3F45-BD30-BD3F4C5CD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1E35A-53B4-4E40-9249-F62BD4B01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B7AA-6F08-B549-AFB8-64DA6654A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347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451" y="1342612"/>
            <a:ext cx="11506200" cy="46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66C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C21C01D-EA3C-4E64-B618-B8D1F8B4FA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9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rgbClr val="766C6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−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93598" y="618707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252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ransition spd="med"/>
  <p:txStyles>
    <p:titleStyle>
      <a:lvl1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609585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1219170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82875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243833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304792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365750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426709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4876678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548626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8342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tx1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56725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jpe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ghostcities.mit.edu/" TargetMode="Externa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E5ZvAj5tVI?t=113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ZqhiwEAt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1.png"/><Relationship Id="rId5" Type="http://schemas.openxmlformats.org/officeDocument/2006/relationships/hyperlink" Target="https://www.researchgate.net/figure/The-composition-and-structure-of-cybernetics_fig4_300131568" TargetMode="Externa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jmVfDbqRxKo?t=555" TargetMode="Externa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integratedreporting.org/wp-content/uploads/2013/12/13-12-08-THE-INTERNATIONAL-IR-FRAMEWORK-2-1.pdf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www.aliexpress.com/item/33004770035.htm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xlp.pub/index.php/ICT_Awareness_and_Competency" TargetMode="External"/><Relationship Id="rId13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openxmlformats.org/officeDocument/2006/relationships/hyperlink" Target="https://xlp.pub/" TargetMode="External"/><Relationship Id="rId12" Type="http://schemas.openxmlformats.org/officeDocument/2006/relationships/hyperlink" Target="https://xlp.pub/index.php/Modern_Brows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xlp.pub/index.php/Hyperlink" TargetMode="External"/><Relationship Id="rId11" Type="http://schemas.openxmlformats.org/officeDocument/2006/relationships/hyperlink" Target="https://xlp.pub/index.php/ICT" TargetMode="External"/><Relationship Id="rId5" Type="http://schemas.openxmlformats.org/officeDocument/2006/relationships/hyperlink" Target="https://xlp.pub/index.php/Data_asset" TargetMode="External"/><Relationship Id="rId15" Type="http://schemas.openxmlformats.org/officeDocument/2006/relationships/image" Target="../media/image50.tiff"/><Relationship Id="rId10" Type="http://schemas.openxmlformats.org/officeDocument/2006/relationships/hyperlink" Target="https://xlp.pub/index.php/Digital_divide" TargetMode="External"/><Relationship Id="rId4" Type="http://schemas.openxmlformats.org/officeDocument/2006/relationships/hyperlink" Target="https://xlp.pub/index.php/Data_Workflow" TargetMode="External"/><Relationship Id="rId9" Type="http://schemas.openxmlformats.org/officeDocument/2006/relationships/hyperlink" Target="https://thewiki.us/index.php/ICT_Awareness_and_Competency" TargetMode="External"/><Relationship Id="rId14" Type="http://schemas.openxmlformats.org/officeDocument/2006/relationships/hyperlink" Target="http://vectorstock.com/1959084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nwcg.gov/sites/default/files/committee-images/6mfs-situational-awareness-cycle.jpg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2.jpeg"/><Relationship Id="rId4" Type="http://schemas.openxmlformats.org/officeDocument/2006/relationships/hyperlink" Target="https://en.wikipedia.org/wiki/Situation_awarenes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6.png"/><Relationship Id="rId2" Type="http://schemas.openxmlformats.org/officeDocument/2006/relationships/hyperlink" Target="http://verses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iffbot.com/products/natural-language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youtu.be/PB_9HIgSCWc?t=457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hyperlink" Target="https://www.aliexpress.com/item/33004770035.html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57.png"/><Relationship Id="rId12" Type="http://schemas.openxmlformats.org/officeDocument/2006/relationships/image" Target="../media/image59.jpeg"/><Relationship Id="rId17" Type="http://schemas.openxmlformats.org/officeDocument/2006/relationships/image" Target="../media/image62.jpeg"/><Relationship Id="rId2" Type="http://schemas.openxmlformats.org/officeDocument/2006/relationships/diagramData" Target="../diagrams/data3.xml"/><Relationship Id="rId16" Type="http://schemas.openxmlformats.org/officeDocument/2006/relationships/hyperlink" Target="https://www.amazon.com/Clockspeed-Winning-Industry-Temporary-Advantage-ebook/dp/B00692LQA6" TargetMode="Externa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61.png"/><Relationship Id="rId10" Type="http://schemas.openxmlformats.org/officeDocument/2006/relationships/image" Target="../media/image58.jpe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iexpress.com/item/33004770035.html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68.png"/><Relationship Id="rId12" Type="http://schemas.openxmlformats.org/officeDocument/2006/relationships/image" Target="../media/image69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11" Type="http://schemas.openxmlformats.org/officeDocument/2006/relationships/hyperlink" Target="https://en.wikipedia.org/wiki/Thomas_Kuhn" TargetMode="External"/><Relationship Id="rId5" Type="http://schemas.openxmlformats.org/officeDocument/2006/relationships/diagramColors" Target="../diagrams/colors4.xml"/><Relationship Id="rId10" Type="http://schemas.microsoft.com/office/2007/relationships/hdphoto" Target="../media/hdphoto5.wdp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extremetech.com/wp-content/uploads/2015/04/MooresLaw2.png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newscenter.lbl.gov/2016/10/06/smallest-transistor-1-nm-gate/" TargetMode="External"/><Relationship Id="rId7" Type="http://schemas.openxmlformats.org/officeDocument/2006/relationships/hyperlink" Target="https://hasler.ece.gatech.edu/Published_papers/Technology_overview/gordon_moore_1965_article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bangkokpost.com/tech/1779429/google-lays-claim-to-quantum-supremacy" TargetMode="Externa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tsy.com/sg-en/listing/959281905/wall-clock-salvador-dali-the-persistence?ga_order=most_relevant&amp;ga_search_type=all&amp;ga_view_type=gallery&amp;ga_search_query=dali+clock&amp;ref=sr_gallery-1-10&amp;from_market_listing_grid_organic=1" TargetMode="External"/><Relationship Id="rId13" Type="http://schemas.openxmlformats.org/officeDocument/2006/relationships/image" Target="../media/image7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hyperlink" Target="https://www.slideshare.net/andreasc/mobile-megatrends-2010-vision-mobile-research/7-The_Double_Helix_Industries_mov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2.jpeg"/><Relationship Id="rId5" Type="http://schemas.openxmlformats.org/officeDocument/2006/relationships/diagramQuickStyle" Target="../diagrams/quickStyle5.xml"/><Relationship Id="rId10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diagramLayout" Target="../diagrams/layout5.xml"/><Relationship Id="rId9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76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79.png"/><Relationship Id="rId4" Type="http://schemas.openxmlformats.org/officeDocument/2006/relationships/diagramQuickStyle" Target="../diagrams/quickStyle6.xml"/><Relationship Id="rId9" Type="http://schemas.openxmlformats.org/officeDocument/2006/relationships/hyperlink" Target="https://medium.com/@sakpalvivek02/what-elon-musk-steve-jobs-mark-zuckerberg-bill-gates-jeff-bezos-and-other-top-billionaires-have-167ea39b6063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8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8.xml"/><Relationship Id="rId2" Type="http://schemas.openxmlformats.org/officeDocument/2006/relationships/hyperlink" Target="https://idk.dev/building-a-modern-ci-cd-pipeline-in-the-serverless-era-with-gitops/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https://devops.com/devops-ouroboros/" TargetMode="Externa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image" Target="../media/image85.png"/><Relationship Id="rId26" Type="http://schemas.microsoft.com/office/2007/relationships/hdphoto" Target="../media/hdphoto6.wdp"/><Relationship Id="rId3" Type="http://schemas.openxmlformats.org/officeDocument/2006/relationships/diagramLayout" Target="../diagrams/layout9.xml"/><Relationship Id="rId21" Type="http://schemas.openxmlformats.org/officeDocument/2006/relationships/diagramQuickStyle" Target="../diagrams/quickStyle12.xml"/><Relationship Id="rId7" Type="http://schemas.openxmlformats.org/officeDocument/2006/relationships/image" Target="../media/image84.png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5" Type="http://schemas.openxmlformats.org/officeDocument/2006/relationships/image" Target="../media/image26.png"/><Relationship Id="rId2" Type="http://schemas.openxmlformats.org/officeDocument/2006/relationships/diagramData" Target="../diagrams/data9.xml"/><Relationship Id="rId16" Type="http://schemas.openxmlformats.org/officeDocument/2006/relationships/diagramColors" Target="../diagrams/colors11.xml"/><Relationship Id="rId20" Type="http://schemas.openxmlformats.org/officeDocument/2006/relationships/diagramLayout" Target="../diagrams/layout1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9.xml"/><Relationship Id="rId11" Type="http://schemas.openxmlformats.org/officeDocument/2006/relationships/diagramColors" Target="../diagrams/colors10.xml"/><Relationship Id="rId24" Type="http://schemas.openxmlformats.org/officeDocument/2006/relationships/hyperlink" Target="https://www.aliexpress.com/item/33004770035.html" TargetMode="External"/><Relationship Id="rId5" Type="http://schemas.openxmlformats.org/officeDocument/2006/relationships/diagramColors" Target="../diagrams/colors9.xml"/><Relationship Id="rId15" Type="http://schemas.openxmlformats.org/officeDocument/2006/relationships/diagramQuickStyle" Target="../diagrams/quickStyle11.xml"/><Relationship Id="rId23" Type="http://schemas.microsoft.com/office/2007/relationships/diagramDrawing" Target="../diagrams/drawing12.xml"/><Relationship Id="rId28" Type="http://schemas.microsoft.com/office/2007/relationships/hdphoto" Target="../media/hdphoto8.wdp"/><Relationship Id="rId10" Type="http://schemas.openxmlformats.org/officeDocument/2006/relationships/diagramQuickStyle" Target="../diagrams/quickStyle10.xml"/><Relationship Id="rId19" Type="http://schemas.openxmlformats.org/officeDocument/2006/relationships/diagramData" Target="../diagrams/data12.xml"/><Relationship Id="rId4" Type="http://schemas.openxmlformats.org/officeDocument/2006/relationships/diagramQuickStyle" Target="../diagrams/quickStyle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openxmlformats.org/officeDocument/2006/relationships/diagramColors" Target="../diagrams/colors12.xml"/><Relationship Id="rId27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png"/><Relationship Id="rId5" Type="http://schemas.openxmlformats.org/officeDocument/2006/relationships/hyperlink" Target="http://clipart-library.com/clip-art/ouroboros-transparent-13.htm" TargetMode="Externa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jpeg"/><Relationship Id="rId11" Type="http://schemas.openxmlformats.org/officeDocument/2006/relationships/image" Target="../media/image92.png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91.gif"/><Relationship Id="rId4" Type="http://schemas.openxmlformats.org/officeDocument/2006/relationships/image" Target="../media/image88.gif"/><Relationship Id="rId9" Type="http://schemas.openxmlformats.org/officeDocument/2006/relationships/hyperlink" Target="http://info.cern.ch/hypertext/WWW/TheProject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4.tiff"/><Relationship Id="rId4" Type="http://schemas.openxmlformats.org/officeDocument/2006/relationships/hyperlink" Target="https://iang.org/papers/ricardian_contract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9.jpeg"/><Relationship Id="rId17" Type="http://schemas.openxmlformats.org/officeDocument/2006/relationships/image" Target="../media/image12.png"/><Relationship Id="rId2" Type="http://schemas.openxmlformats.org/officeDocument/2006/relationships/image" Target="../media/image3.jpeg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5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8.jpeg"/><Relationship Id="rId19" Type="http://schemas.openxmlformats.org/officeDocument/2006/relationships/image" Target="../media/image13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7.png"/><Relationship Id="rId4" Type="http://schemas.openxmlformats.org/officeDocument/2006/relationships/hyperlink" Target="https://www.schoenherr.eu/publications/publication-detail/ricardian-contracts-a-smarter-way-to-do-smart-contract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hyperlink" Target="https://youtu.be/V9ohtKameio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hyperlink" Target="https://www.newyorker.com/tech/annals-of-technology/waiting-for-gode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7" Type="http://schemas.openxmlformats.org/officeDocument/2006/relationships/image" Target="../media/image111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110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ncatlab.org/nlab/show/natural+transformation" TargetMode="External"/><Relationship Id="rId7" Type="http://schemas.openxmlformats.org/officeDocument/2006/relationships/image" Target="../media/image1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File:HomotopySmall.gif" TargetMode="External"/><Relationship Id="rId5" Type="http://schemas.openxmlformats.org/officeDocument/2006/relationships/image" Target="../media/image116.png"/><Relationship Id="rId4" Type="http://schemas.openxmlformats.org/officeDocument/2006/relationships/hyperlink" Target="https://en.wikipedia.org/wiki/Path_(topology)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hyperlink" Target="https://www.azquotes.com/quote/715427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tiff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diagramLayout" Target="../diagrams/layout13.xml"/><Relationship Id="rId7" Type="http://schemas.openxmlformats.org/officeDocument/2006/relationships/image" Target="../media/image5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jpeg"/><Relationship Id="rId7" Type="http://schemas.openxmlformats.org/officeDocument/2006/relationships/hyperlink" Target="https://youtu.be/hjpHsXRp790" TargetMode="External"/><Relationship Id="rId2" Type="http://schemas.openxmlformats.org/officeDocument/2006/relationships/hyperlink" Target="https://www.duckietown.org/about/duckietown-foundation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7.jpeg"/><Relationship Id="rId5" Type="http://schemas.openxmlformats.org/officeDocument/2006/relationships/image" Target="../media/image126.png"/><Relationship Id="rId4" Type="http://schemas.openxmlformats.org/officeDocument/2006/relationships/hyperlink" Target="https://www.duckietown.or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0.png"/><Relationship Id="rId4" Type="http://schemas.openxmlformats.org/officeDocument/2006/relationships/hyperlink" Target="https://www.marinetraffic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youtu.be/t4H6hdvB9iQ?t=271" TargetMode="Externa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13" Type="http://schemas.openxmlformats.org/officeDocument/2006/relationships/diagramQuickStyle" Target="../diagrams/quickStyle15.xml"/><Relationship Id="rId3" Type="http://schemas.openxmlformats.org/officeDocument/2006/relationships/image" Target="../media/image135.jpeg"/><Relationship Id="rId7" Type="http://schemas.openxmlformats.org/officeDocument/2006/relationships/diagramLayout" Target="../diagrams/layout14.xml"/><Relationship Id="rId12" Type="http://schemas.openxmlformats.org/officeDocument/2006/relationships/diagramLayout" Target="../diagrams/layout15.xml"/><Relationship Id="rId2" Type="http://schemas.openxmlformats.org/officeDocument/2006/relationships/hyperlink" Target="https://www.goodreads.com/photo/author/12810.Julian_Jaynes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Data" Target="../diagrams/data14.xml"/><Relationship Id="rId11" Type="http://schemas.openxmlformats.org/officeDocument/2006/relationships/diagramData" Target="../diagrams/data15.xml"/><Relationship Id="rId5" Type="http://schemas.microsoft.com/office/2007/relationships/hdphoto" Target="../media/hdphoto4.wdp"/><Relationship Id="rId15" Type="http://schemas.microsoft.com/office/2007/relationships/diagramDrawing" Target="../diagrams/drawing15.xml"/><Relationship Id="rId10" Type="http://schemas.microsoft.com/office/2007/relationships/diagramDrawing" Target="../diagrams/drawing14.xml"/><Relationship Id="rId4" Type="http://schemas.openxmlformats.org/officeDocument/2006/relationships/image" Target="../media/image57.png"/><Relationship Id="rId9" Type="http://schemas.openxmlformats.org/officeDocument/2006/relationships/diagramColors" Target="../diagrams/colors14.xml"/><Relationship Id="rId14" Type="http://schemas.openxmlformats.org/officeDocument/2006/relationships/diagramColors" Target="../diagrams/colors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0.tiff"/><Relationship Id="rId4" Type="http://schemas.openxmlformats.org/officeDocument/2006/relationships/hyperlink" Target="http://vectorstock.com/19590847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2.png"/><Relationship Id="rId3" Type="http://schemas.openxmlformats.org/officeDocument/2006/relationships/hyperlink" Target="https://speakerdeck.com/glebec/lambda-calc-talk-frontside-version?slide=66" TargetMode="External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en.wikipedia.org/wiki/Ouroboros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en.wikipedia.org/wiki/Biblioteca_Marciana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1.png"/><Relationship Id="rId5" Type="http://schemas.openxmlformats.org/officeDocument/2006/relationships/diagramData" Target="../diagrams/data1.xml"/><Relationship Id="rId15" Type="http://schemas.openxmlformats.org/officeDocument/2006/relationships/hyperlink" Target="https://en.wikipedia.org/wiki/Cleopatra_the_Alchemist" TargetMode="External"/><Relationship Id="rId10" Type="http://schemas.openxmlformats.org/officeDocument/2006/relationships/hyperlink" Target="https://www.vectorstock.com/royalty-free-vector/ouroboros-snake-eating-its-own-tail-eternity-or-vector-12076546" TargetMode="External"/><Relationship Id="rId4" Type="http://schemas.openxmlformats.org/officeDocument/2006/relationships/image" Target="../media/image20.png"/><Relationship Id="rId9" Type="http://schemas.microsoft.com/office/2007/relationships/diagramDrawing" Target="../diagrams/drawing1.xml"/><Relationship Id="rId14" Type="http://schemas.openxmlformats.org/officeDocument/2006/relationships/hyperlink" Target="https://en.wikipedia.org/wiki/Henology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idk.dev/building-a-modern-ci-cd-pipeline-in-the-serverless-era-with-gitops/" TargetMode="External"/><Relationship Id="rId7" Type="http://schemas.openxmlformats.org/officeDocument/2006/relationships/hyperlink" Target="http://www.extremetech.com/wp-content/uploads/2015/04/MooresLaw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11" Type="http://schemas.microsoft.com/office/2007/relationships/hdphoto" Target="../media/hdphoto1.wdp"/><Relationship Id="rId5" Type="http://schemas.openxmlformats.org/officeDocument/2006/relationships/hyperlink" Target="https://searchenterpriseai.techtarget.com/definition/Turing-test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s://www.aliexpress.com/item/33004770035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4560" y="653364"/>
            <a:ext cx="921579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latin typeface="Calibri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10600" y="6356353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zh-CN" altLang="en-US" sz="1733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455" y="1683047"/>
            <a:ext cx="3084444" cy="4723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5002900" y="2759547"/>
            <a:ext cx="6756797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b="1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lang="en-US" sz="2667" i="1" dirty="0">
                <a:latin typeface="Calibri"/>
                <a:cs typeface="Arial"/>
                <a:sym typeface="Arial"/>
              </a:rPr>
              <a:t>—</a:t>
            </a:r>
            <a:r>
              <a:rPr lang="zh-CN" altLang="en-US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lang="en-US" altLang="zh-CN" sz="2667" b="1" i="1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lang="en-US" altLang="zh-CN" sz="2667" b="1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667" i="1" dirty="0">
              <a:latin typeface="Calibri"/>
              <a:cs typeface="Arial"/>
              <a:sym typeface="Arial"/>
            </a:endParaRP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67" i="1" dirty="0">
                <a:latin typeface="Calibri"/>
                <a:cs typeface="Arial"/>
                <a:sym typeface="Arial"/>
              </a:rPr>
              <a:t>		Pedro </a:t>
            </a:r>
            <a:r>
              <a:rPr lang="en-US" sz="2667" i="1" dirty="0" err="1">
                <a:latin typeface="Calibri"/>
                <a:cs typeface="Arial"/>
                <a:sym typeface="Arial"/>
              </a:rPr>
              <a:t>Domingos</a:t>
            </a:r>
            <a:r>
              <a:rPr lang="en-US" sz="2667" i="1" dirty="0">
                <a:latin typeface="Calibri"/>
                <a:cs typeface="Arial"/>
                <a:sym typeface="Arial"/>
              </a:rPr>
              <a:t>, TMA, P. 25</a:t>
            </a:r>
            <a:endParaRPr lang="en-US" sz="2667" dirty="0">
              <a:latin typeface="Calibri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6625894" y="1889241"/>
            <a:ext cx="30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lang="en-US" sz="1600" dirty="0">
              <a:latin typeface="Calibri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94" y="4350551"/>
            <a:ext cx="1410977" cy="200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239727" y="4044373"/>
            <a:ext cx="15063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13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lang="en-US" sz="1300" dirty="0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0DA02A-12B2-EF43-9754-05E436BB64D5}"/>
              </a:ext>
            </a:extLst>
          </p:cNvPr>
          <p:cNvGraphicFramePr>
            <a:graphicFrameLocks noGrp="1"/>
          </p:cNvGraphicFramePr>
          <p:nvPr/>
        </p:nvGraphicFramePr>
        <p:xfrm>
          <a:off x="508000" y="1219201"/>
          <a:ext cx="11257336" cy="511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Asset Container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Tools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File(Document)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Content Editing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MediaWiki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 Directories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Changing File Structures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Git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Micro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Execute Programs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Docker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25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Configuration Data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Deployment &amp; Maintenance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Kubernetes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Environment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Actions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Hackerspaces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85381" y="274782"/>
            <a:ext cx="5559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buClr>
                <a:srgbClr val="000000"/>
              </a:buClr>
              <a:defRPr/>
            </a:pPr>
            <a:r>
              <a:rPr lang="en-US" altLang="zh-TW" sz="44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Weibei SC" charset="-122"/>
                <a:sym typeface="Arial"/>
              </a:rPr>
              <a:t>Types of Digital Assets</a:t>
            </a:r>
            <a:endParaRPr lang="en-US" sz="440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cs typeface="Weibei SC" charset="-122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A84E6-F9E2-7948-BB5D-55D41DA5161F}"/>
              </a:ext>
            </a:extLst>
          </p:cNvPr>
          <p:cNvGrpSpPr/>
          <p:nvPr/>
        </p:nvGrpSpPr>
        <p:grpSpPr>
          <a:xfrm>
            <a:off x="10180574" y="2918572"/>
            <a:ext cx="1178983" cy="3299051"/>
            <a:chOff x="10190039" y="2907394"/>
            <a:chExt cx="1178983" cy="32990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FF0B4E-F1C9-034F-A740-292E3AA15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14283" y="3659362"/>
              <a:ext cx="961869" cy="6824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ABC89D-B287-3B47-9C9A-3162E38C0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8952" y="4601468"/>
              <a:ext cx="732533" cy="73253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F8E98E-1E8F-0446-BCC5-58D02F55A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7578" y="5723656"/>
              <a:ext cx="763907" cy="4827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0B6AED-1491-1E4D-AD84-3048DC0F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0039" y="2907394"/>
              <a:ext cx="1178983" cy="49232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C4BB-27A7-FA48-AE1A-3F311E2E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713C7D3C-22D2-7449-8935-5F36E8921380}" type="slidenum">
              <a:rPr lang="en-US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10</a:t>
            </a:fld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5B38-4C44-F448-9463-03F287549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5342" y="2032114"/>
            <a:ext cx="588753" cy="737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9EACEA-EAEC-6642-9B6F-760115AF4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6282" y="2002308"/>
            <a:ext cx="691756" cy="7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5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Landscape"/>
          <p:cNvSpPr txBox="1">
            <a:spLocks noGrp="1"/>
          </p:cNvSpPr>
          <p:nvPr>
            <p:ph type="title"/>
          </p:nvPr>
        </p:nvSpPr>
        <p:spPr>
          <a:xfrm>
            <a:off x="1110712" y="326837"/>
            <a:ext cx="9970576" cy="71671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The Absence of Data is a very Power Signal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D4588-A60B-BF41-AFF8-61738D32A9DA}"/>
              </a:ext>
            </a:extLst>
          </p:cNvPr>
          <p:cNvSpPr txBox="1"/>
          <p:nvPr/>
        </p:nvSpPr>
        <p:spPr>
          <a:xfrm>
            <a:off x="3130441" y="6243906"/>
            <a:ext cx="593162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/>
            <a:r>
              <a:rPr lang="en-TW" sz="1867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Prof. Sarah Williams of MIT Urban Planning Department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2E2B9B3-81B4-654D-AF33-70B280869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893" y="1188945"/>
            <a:ext cx="7676212" cy="47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Aesthetics and Value Judgements amplified by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7509799" y="1821490"/>
            <a:ext cx="4380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33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333" dirty="0">
                <a:solidFill>
                  <a:srgbClr val="FFFFFF"/>
                </a:solidFill>
              </a:rPr>
              <a:t>Sep 14, 2020</a:t>
            </a:r>
            <a:endParaRPr lang="en-TW" sz="1333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73345E2-4144-F04A-80C7-FD337A70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256" y="1376313"/>
            <a:ext cx="6285489" cy="51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Data Assets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4420" y="1669364"/>
            <a:ext cx="4043163" cy="36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419" y="5429128"/>
            <a:ext cx="4043164" cy="1125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FF5E-5EE0-CA47-81C5-863E6BE52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8FB221-E63D-5E4A-9225-22BA0A70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28" y="1493645"/>
            <a:ext cx="8173745" cy="4965360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at a Scale of Internet Economy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5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794" y="1356966"/>
            <a:ext cx="1966401" cy="15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79C5B-A18E-EF45-86F4-83387554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3439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Double Entry, Monks, </a:t>
            </a:r>
            <a:r>
              <a:rPr lang="en-US" altLang="zh-CN" dirty="0" err="1">
                <a:latin typeface="+mj-lt"/>
                <a:ea typeface="STXingkai" panose="02010800040101010101" pitchFamily="2" charset="-122"/>
              </a:rPr>
              <a:t>Maths</a:t>
            </a:r>
            <a:r>
              <a:rPr lang="en-US" altLang="zh-CN" dirty="0">
                <a:latin typeface="+mj-lt"/>
                <a:ea typeface="STXingkai" panose="02010800040101010101" pitchFamily="2" charset="-122"/>
              </a:rPr>
              <a:t>, and Magic</a:t>
            </a:r>
            <a:endParaRPr lang="zh-CN" altLang="en-US" dirty="0">
              <a:latin typeface="+mj-lt"/>
              <a:ea typeface="Weibei SC" panose="03000800000000000000" pitchFamily="66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5707-C425-1D4D-B41D-D8636594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2D9D69-4BE9-914E-ABD2-BC10B2DD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40" y="1776833"/>
            <a:ext cx="6769171" cy="43337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7B17B5-E9D1-0E45-A21C-C1AD1FEDF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389" y="1776833"/>
            <a:ext cx="2870443" cy="43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5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400" dirty="0"/>
              <a:t>The International</a:t>
            </a:r>
          </a:p>
          <a:p>
            <a:pPr algn="ctr"/>
            <a:r>
              <a:rPr lang="en-CN" sz="1400" dirty="0"/>
              <a:t>Integrated Reporting</a:t>
            </a:r>
          </a:p>
          <a:p>
            <a:pPr algn="ctr"/>
            <a:r>
              <a:rPr lang="en-CN" sz="1400" dirty="0"/>
              <a:t>Framework</a:t>
            </a:r>
          </a:p>
          <a:p>
            <a:pPr algn="ctr"/>
            <a:endParaRPr lang="en-CN" sz="1400" dirty="0"/>
          </a:p>
          <a:p>
            <a:pPr algn="ctr"/>
            <a:r>
              <a:rPr lang="en-CN" sz="140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The </a:t>
            </a:r>
            <a:r>
              <a:rPr lang="en-US" altLang="zh-CN" b="1" i="1" dirty="0">
                <a:latin typeface="Weibei SC" panose="03000800000000000000" pitchFamily="66" charset="-128"/>
                <a:ea typeface="Weibei SC" panose="03000800000000000000" pitchFamily="66" charset="-128"/>
              </a:rPr>
              <a:t>Ouroboros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Structure makes Data Accountable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International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Integrated Reporting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Framework</a:t>
            </a:r>
          </a:p>
          <a:p>
            <a:pPr algn="ctr" defTabSz="1219170">
              <a:buClr>
                <a:srgbClr val="000000"/>
              </a:buClr>
            </a:pPr>
            <a:endParaRPr lang="en-C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Dec. 2013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5121EDCF-541A-B946-95E9-5C38441A0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2702" y="2779557"/>
            <a:ext cx="2366596" cy="23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2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45E15D-0F8D-954C-B1D7-E034A995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847" y="-43842"/>
            <a:ext cx="12315693" cy="69456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6939794" y="350728"/>
            <a:ext cx="4356817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/>
              <a:t>Thread 5 Content Structure</a:t>
            </a:r>
            <a:endParaRPr lang="en-TW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E3B69B-91C4-1448-AA15-649DC58D5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53" y="4288537"/>
            <a:ext cx="3018640" cy="25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90149" y="1539599"/>
            <a:ext cx="5393600" cy="4553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Abstract Specification</a:t>
            </a:r>
            <a:endParaRPr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3546103" y="324308"/>
            <a:ext cx="5393600" cy="8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3546101" y="435370"/>
            <a:ext cx="5393600" cy="84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02" y="233214"/>
            <a:ext cx="2549897" cy="1162453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6316085" y="2335583"/>
            <a:ext cx="5712127" cy="397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Output:</a:t>
            </a:r>
            <a:r>
              <a:rPr lang="en-US" sz="2400" dirty="0">
                <a:solidFill>
                  <a:schemeClr val="bg1"/>
                </a:solidFill>
              </a:rPr>
              <a:t> A continuously evolving </a:t>
            </a:r>
            <a:r>
              <a:rPr lang="en-US" sz="2400" dirty="0">
                <a:solidFill>
                  <a:schemeClr val="bg1"/>
                </a:solidFill>
                <a:hlinkClick r:id="rId4" tooltip="Data Workflo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Workflow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Process:</a:t>
            </a:r>
            <a:r>
              <a:rPr lang="en-US" sz="2400" dirty="0">
                <a:solidFill>
                  <a:schemeClr val="bg1"/>
                </a:solidFill>
              </a:rPr>
              <a:t> Relate </a:t>
            </a:r>
            <a:r>
              <a:rPr lang="en-US" sz="2400" dirty="0">
                <a:solidFill>
                  <a:schemeClr val="bg1"/>
                </a:solidFill>
                <a:hlinkClick r:id="rId5" tooltip="Data as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assets</a:t>
            </a:r>
            <a:r>
              <a:rPr lang="en-US" sz="2400" dirty="0">
                <a:solidFill>
                  <a:schemeClr val="bg1"/>
                </a:solidFill>
              </a:rPr>
              <a:t> using </a:t>
            </a:r>
            <a:r>
              <a:rPr lang="en-US" sz="2400" dirty="0">
                <a:solidFill>
                  <a:schemeClr val="bg1"/>
                </a:solidFill>
                <a:hlinkClick r:id="rId6" tooltip="Hyper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Hyperlinks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Happy Participants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Semantic </a:t>
            </a:r>
            <a:r>
              <a:rPr lang="en-US" sz="2400" dirty="0" err="1">
                <a:solidFill>
                  <a:schemeClr val="bg1"/>
                </a:solidFill>
              </a:rPr>
              <a:t>MediaWiki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PKC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383875" y="1761722"/>
            <a:ext cx="5712125" cy="50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Context: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Inadequate 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u="sng" dirty="0">
                <a:solidFill>
                  <a:schemeClr val="tx1"/>
                </a:solidFill>
                <a:hlinkClick r:id="rId9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Awareness</a:t>
            </a:r>
            <a:r>
              <a:rPr lang="en-US" dirty="0">
                <a:solidFill>
                  <a:schemeClr val="tx1"/>
                </a:solidFill>
              </a:rPr>
              <a:t> causes </a:t>
            </a:r>
            <a:r>
              <a:rPr lang="en-US" dirty="0">
                <a:solidFill>
                  <a:schemeClr val="tx1"/>
                </a:solidFill>
                <a:hlinkClick r:id="rId10" tooltip="Digital div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divide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Goal: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/>
              <a:t>Enhance awareness of </a:t>
            </a:r>
            <a:r>
              <a:rPr lang="en-US" dirty="0">
                <a:solidFill>
                  <a:schemeClr val="tx1"/>
                </a:solidFill>
              </a:rPr>
              <a:t>essential </a:t>
            </a:r>
            <a:r>
              <a:rPr lang="en-US" dirty="0">
                <a:solidFill>
                  <a:schemeClr val="tx1"/>
                </a:solidFill>
                <a:hlinkClick r:id="rId11" tooltip="I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dirty="0">
                <a:solidFill>
                  <a:schemeClr val="tx1"/>
                </a:solidFill>
              </a:rPr>
              <a:t> tools 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Criteria: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Understand ICT terminologies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Observable utilization of </a:t>
            </a:r>
            <a:r>
              <a:rPr lang="en-US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Hyperlinked</a:t>
            </a:r>
            <a:r>
              <a:rPr lang="en-US" sz="2400" dirty="0">
                <a:solidFill>
                  <a:schemeClr val="tx1"/>
                </a:solidFill>
              </a:rPr>
              <a:t> digital content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3442A-FB9C-9449-A079-84A1BC746E23}"/>
              </a:ext>
            </a:extLst>
          </p:cNvPr>
          <p:cNvSpPr txBox="1"/>
          <p:nvPr/>
        </p:nvSpPr>
        <p:spPr>
          <a:xfrm>
            <a:off x="2472392" y="6394696"/>
            <a:ext cx="7045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Boundary Conditions: </a:t>
            </a:r>
            <a:r>
              <a:rPr lang="en-US" dirty="0">
                <a:solidFill>
                  <a:srgbClr val="FF0000"/>
                </a:solidFill>
              </a:rPr>
              <a:t>Lack of access to networked </a:t>
            </a:r>
            <a:r>
              <a:rPr lang="en-US" dirty="0">
                <a:solidFill>
                  <a:srgbClr val="FF0000"/>
                </a:solidFill>
                <a:hlinkClick r:id="rId12" tooltip="Modern Brows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Modern Browse</a:t>
            </a:r>
            <a:endParaRPr lang="en-TW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pic>
        <p:nvPicPr>
          <p:cNvPr id="14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FB71AD00-8330-3547-97DC-6EC582D80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4"/>
            <a:extLst>
              <a:ext uri="{FF2B5EF4-FFF2-40B4-BE49-F238E27FC236}">
                <a16:creationId xmlns:a16="http://schemas.microsoft.com/office/drawing/2014/main" id="{5BE0B06E-8420-174A-A1DC-3B58A17601C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8369" y="39982"/>
            <a:ext cx="82152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46840" y="6400539"/>
            <a:ext cx="64516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zh-CN" altLang="en-US" sz="1733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an we measure the degree of Smartne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to </a:t>
            </a:r>
            <a:r>
              <a:rPr dirty="0"/>
              <a:t>measure </a:t>
            </a:r>
            <a:r>
              <a:rPr lang="en-US" dirty="0"/>
              <a:t>Awareness</a:t>
            </a:r>
            <a:r>
              <a:rPr dirty="0"/>
              <a:t>?</a:t>
            </a:r>
          </a:p>
        </p:txBody>
      </p:sp>
      <p:pic>
        <p:nvPicPr>
          <p:cNvPr id="12290" name="Picture 2">
            <a:hlinkClick r:id="rId2"/>
            <a:extLst>
              <a:ext uri="{FF2B5EF4-FFF2-40B4-BE49-F238E27FC236}">
                <a16:creationId xmlns:a16="http://schemas.microsoft.com/office/drawing/2014/main" id="{13AFD18E-C655-6D44-9D96-2827D9CA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5510" y="1278055"/>
            <a:ext cx="3043701" cy="150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DD320-1EEC-AE46-A594-756584D9824A}"/>
              </a:ext>
            </a:extLst>
          </p:cNvPr>
          <p:cNvSpPr txBox="1"/>
          <p:nvPr/>
        </p:nvSpPr>
        <p:spPr>
          <a:xfrm>
            <a:off x="8845509" y="3921775"/>
            <a:ext cx="3043700" cy="1354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sz="1467" dirty="0" err="1"/>
              <a:t>Endsley's</a:t>
            </a:r>
            <a:r>
              <a:rPr lang="en-US" sz="1467" dirty="0"/>
              <a:t> model of SA. </a:t>
            </a:r>
            <a:r>
              <a:rPr lang="en-US" sz="1467" dirty="0" err="1"/>
              <a:t>Tahis</a:t>
            </a:r>
            <a:r>
              <a:rPr lang="en-US" sz="1467" dirty="0"/>
              <a:t> is a synthesis of versions she has given in several sources, notably </a:t>
            </a:r>
            <a:r>
              <a:rPr lang="en-US" sz="1467" dirty="0" err="1"/>
              <a:t>Endsley</a:t>
            </a:r>
            <a:r>
              <a:rPr lang="en-US" sz="1467" dirty="0"/>
              <a:t> (1995a) and </a:t>
            </a:r>
            <a:r>
              <a:rPr lang="en-US" sz="1467" dirty="0" err="1"/>
              <a:t>Endsley</a:t>
            </a:r>
            <a:r>
              <a:rPr lang="en-US" sz="1467" dirty="0"/>
              <a:t> et al (2000). Drawn by Dr. Peter </a:t>
            </a:r>
            <a:r>
              <a:rPr lang="en-US" sz="1467" dirty="0" err="1"/>
              <a:t>Lankton</a:t>
            </a:r>
            <a:r>
              <a:rPr lang="en-US" sz="1467" dirty="0"/>
              <a:t>, May 2007. </a:t>
            </a:r>
            <a:endParaRPr lang="en-TW" sz="14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2294" name="Picture 6">
            <a:hlinkClick r:id="rId4"/>
            <a:extLst>
              <a:ext uri="{FF2B5EF4-FFF2-40B4-BE49-F238E27FC236}">
                <a16:creationId xmlns:a16="http://schemas.microsoft.com/office/drawing/2014/main" id="{1BB00429-0FA7-0240-9289-99BD1F3C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790" y="1278056"/>
            <a:ext cx="8282029" cy="528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1552" y="3223647"/>
            <a:ext cx="4267173" cy="32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FF0000"/>
                </a:solidFill>
              </a:rPr>
              <a:t>CONTEXT</a:t>
            </a:r>
            <a:r>
              <a:rPr lang="en" dirty="0"/>
              <a:t> 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 Modern ICT practices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GLOBALIZATION AND INDUSTRIALIZATION CHALLENGED THE BOUNDARY OF HUMAN COGNITIVE POWERS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Incoherent minds and body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overwhelmed by new knowledge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21</a:t>
            </a:fld>
            <a:endParaRPr lang="e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762" y="231293"/>
            <a:ext cx="10546477" cy="15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The Digital way to Govern Activities in Space-Time</a:t>
            </a:r>
          </a:p>
          <a:p>
            <a:pPr algn="ctr" defTabSz="1219170" hangingPunct="0">
              <a:defRPr/>
            </a:pPr>
            <a:r>
              <a:rPr lang="en-US" sz="36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133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(labeling things at a Global Scale)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3111713" y="6550223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http://</a:t>
            </a:r>
            <a:r>
              <a:rPr lang="en-US" sz="1400" kern="0" dirty="0" err="1">
                <a:latin typeface="Arial"/>
                <a:cs typeface="Arial"/>
                <a:sym typeface="Arial"/>
                <a:hlinkClick r:id="rId2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 </a:t>
            </a:r>
            <a:endParaRPr lang="en-US" sz="1400" kern="0" dirty="0"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28" y="1759853"/>
            <a:ext cx="8295109" cy="4665999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49F9799-E7A0-2744-AD0F-D3D4AAAC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1741" y="2636772"/>
            <a:ext cx="2939708" cy="187829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93119E90-8636-ED4B-BFB3-D60BB17629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1742" y="4658304"/>
            <a:ext cx="2939707" cy="2045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F4F14-FC10-9F4A-80D6-3E1817875F1A}"/>
              </a:ext>
            </a:extLst>
          </p:cNvPr>
          <p:cNvSpPr txBox="1"/>
          <p:nvPr/>
        </p:nvSpPr>
        <p:spPr>
          <a:xfrm>
            <a:off x="8758459" y="1875147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ICT Term:</a:t>
            </a:r>
          </a:p>
          <a:p>
            <a:r>
              <a:rPr lang="en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 Management</a:t>
            </a:r>
          </a:p>
        </p:txBody>
      </p:sp>
    </p:spTree>
    <p:extLst>
      <p:ext uri="{BB962C8B-B14F-4D97-AF65-F5344CB8AC3E}">
        <p14:creationId xmlns:p14="http://schemas.microsoft.com/office/powerpoint/2010/main" val="19408550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Learning Process as a Publishing Workflow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193495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5" y="4697394"/>
            <a:ext cx="31819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12192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23</a:t>
            </a:fld>
            <a:endParaRPr lang="en" dirty="0"/>
          </a:p>
        </p:txBody>
      </p:sp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A37B97EF-0318-0E4A-9726-2105A494C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4340" y="3019745"/>
            <a:ext cx="1626339" cy="16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time scales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111665" y="4425955"/>
            <a:ext cx="2058256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Accountants/</a:t>
            </a:r>
          </a:p>
          <a:p>
            <a:pPr algn="ctr"/>
            <a:r>
              <a:rPr lang="en-TW" sz="1467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813165" y="4391661"/>
            <a:ext cx="167975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Content Producers/</a:t>
            </a:r>
          </a:p>
          <a:p>
            <a:pPr algn="ctr"/>
            <a:r>
              <a:rPr lang="en-TW" sz="1467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415421" y="1515343"/>
            <a:ext cx="1109598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Consumers/</a:t>
            </a:r>
          </a:p>
          <a:p>
            <a:pPr algn="ctr"/>
            <a:r>
              <a:rPr lang="en-TW" sz="1467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24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45113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44435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39662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472943" y="2842107"/>
            <a:ext cx="2486761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6639" y="5097811"/>
            <a:ext cx="1850848" cy="1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925" y="5046207"/>
            <a:ext cx="2437929" cy="13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0256" y="2096544"/>
            <a:ext cx="2356737" cy="132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793" y="929652"/>
            <a:ext cx="892681" cy="746197"/>
          </a:xfrm>
          <a:prstGeom prst="rect">
            <a:avLst/>
          </a:prstGeom>
        </p:spPr>
      </p:pic>
      <p:pic>
        <p:nvPicPr>
          <p:cNvPr id="23" name="Picture 22">
            <a:hlinkClick r:id="rId16"/>
            <a:extLst>
              <a:ext uri="{FF2B5EF4-FFF2-40B4-BE49-F238E27FC236}">
                <a16:creationId xmlns:a16="http://schemas.microsoft.com/office/drawing/2014/main" id="{0A247E67-5FE2-8B48-B324-ADE8214750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5080" y="909591"/>
            <a:ext cx="479263" cy="7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415600" y="309796"/>
            <a:ext cx="11360800" cy="10471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25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9" y="2099114"/>
            <a:ext cx="6366467" cy="4378887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744" y="1564460"/>
            <a:ext cx="4017243" cy="4017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031" y="3180843"/>
            <a:ext cx="1774687" cy="99329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40" y="2830427"/>
            <a:ext cx="5407269" cy="342900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282" y="1564461"/>
            <a:ext cx="4133719" cy="2621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6599315" y="6317371"/>
            <a:ext cx="5592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11"/>
              </a:rPr>
              <a:t>https://</a:t>
            </a:r>
            <a:r>
              <a:rPr lang="en-US" sz="2400" dirty="0" err="1">
                <a:hlinkClick r:id="rId11"/>
              </a:rPr>
              <a:t>en.wikipedia.org</a:t>
            </a:r>
            <a:r>
              <a:rPr lang="en-US" sz="2400" dirty="0">
                <a:hlinkClick r:id="rId11"/>
              </a:rPr>
              <a:t>/wiki/</a:t>
            </a:r>
            <a:r>
              <a:rPr lang="en-US" sz="2400" dirty="0" err="1">
                <a:hlinkClick r:id="rId11"/>
              </a:rPr>
              <a:t>George_Hotz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396685"/>
              </p:ext>
            </p:extLst>
          </p:nvPr>
        </p:nvGraphicFramePr>
        <p:xfrm>
          <a:off x="2570480" y="2032136"/>
          <a:ext cx="7051040" cy="482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 shows innovation as “</a:t>
            </a:r>
            <a:r>
              <a:rPr lang="en-US" dirty="0">
                <a:solidFill>
                  <a:srgbClr val="FF0000"/>
                </a:solidFill>
              </a:rPr>
              <a:t>Paradigm</a:t>
            </a:r>
            <a:r>
              <a:rPr lang="en-US" dirty="0"/>
              <a:t> Change”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8318867" y="1153198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27" y="1713651"/>
            <a:ext cx="2966440" cy="455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5225313" y="3989142"/>
            <a:ext cx="174137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Ouroboros Snake</a:t>
            </a:r>
          </a:p>
          <a:p>
            <a:pPr algn="ctr"/>
            <a:r>
              <a:rPr lang="en-TW" sz="1467" dirty="0"/>
              <a:t>in five </a:t>
            </a:r>
            <a:r>
              <a:rPr lang="en-TW" sz="1467" dirty="0">
                <a:solidFill>
                  <a:srgbClr val="FF0000"/>
                </a:solidFill>
              </a:rPr>
              <a:t>named</a:t>
            </a:r>
            <a:r>
              <a:rPr lang="en-TW" sz="1467" dirty="0"/>
              <a:t> stages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09DE-AD30-7949-B950-749830D7BF4C}"/>
              </a:ext>
            </a:extLst>
          </p:cNvPr>
          <p:cNvSpPr txBox="1"/>
          <p:nvPr/>
        </p:nvSpPr>
        <p:spPr>
          <a:xfrm>
            <a:off x="141917" y="963687"/>
            <a:ext cx="5208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A </a:t>
            </a:r>
            <a:r>
              <a:rPr lang="en-TW" sz="1600" dirty="0">
                <a:solidFill>
                  <a:srgbClr val="FF0000"/>
                </a:solidFill>
              </a:rPr>
              <a:t>pardigm</a:t>
            </a:r>
            <a:r>
              <a:rPr lang="en-TW" sz="1600" dirty="0"/>
              <a:t> is a situation that cannot be represented by earlier vocabulary. Therefore, people’s “</a:t>
            </a:r>
            <a:r>
              <a:rPr lang="en-TW" sz="1600" dirty="0">
                <a:solidFill>
                  <a:srgbClr val="FF0000"/>
                </a:solidFill>
              </a:rPr>
              <a:t>dictionary</a:t>
            </a:r>
            <a:r>
              <a:rPr lang="en-TW" sz="1600" dirty="0"/>
              <a:t>” must be</a:t>
            </a:r>
          </a:p>
          <a:p>
            <a:r>
              <a:rPr lang="en-US" sz="1600" dirty="0"/>
              <a:t>u</a:t>
            </a:r>
            <a:r>
              <a:rPr lang="en-TW" sz="1600" dirty="0"/>
              <a:t>pdated accordingly.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228DD7-91F1-5E41-96F7-72B67465B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26</a:t>
            </a:fld>
            <a:endParaRPr lang="en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670E293B-4531-B04A-8ED9-231E4B8A80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2027" y="2683241"/>
            <a:ext cx="3147946" cy="31479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8FD79-610A-9A4C-9D42-B6553672A0C2}"/>
              </a:ext>
            </a:extLst>
          </p:cNvPr>
          <p:cNvCxnSpPr>
            <a:cxnSpLocks/>
          </p:cNvCxnSpPr>
          <p:nvPr/>
        </p:nvCxnSpPr>
        <p:spPr>
          <a:xfrm flipH="1">
            <a:off x="7669974" y="1656427"/>
            <a:ext cx="648893" cy="661745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83CC30AA-4CC2-2345-B70C-1A1D8F8BB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1611" y="2074532"/>
            <a:ext cx="2915754" cy="3578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6D8359-D338-394A-B0A7-594B6231DB69}"/>
              </a:ext>
            </a:extLst>
          </p:cNvPr>
          <p:cNvSpPr txBox="1"/>
          <p:nvPr/>
        </p:nvSpPr>
        <p:spPr>
          <a:xfrm>
            <a:off x="8641778" y="5755917"/>
            <a:ext cx="293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Thmoas Kuhn in 1973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 source: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wikipedia</a:t>
            </a:r>
            <a:endParaRPr lang="en-TW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17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dirty="0"/>
              <a:t> </a:t>
            </a:r>
            <a:r>
              <a:rPr lang="en-US" dirty="0"/>
              <a:t>determine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1273377" y="4170521"/>
            <a:ext cx="3674404" cy="2571902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27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BB4E5-7906-8645-9BAA-EE646DCB8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377" y="1401437"/>
            <a:ext cx="3674404" cy="2572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2D7B0-9EBC-8D49-9738-D844424AE031}"/>
              </a:ext>
            </a:extLst>
          </p:cNvPr>
          <p:cNvSpPr txBox="1"/>
          <p:nvPr/>
        </p:nvSpPr>
        <p:spPr>
          <a:xfrm>
            <a:off x="1367153" y="979019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Gordon Moore, Intel Founder</a:t>
            </a:r>
          </a:p>
        </p:txBody>
      </p:sp>
      <p:pic>
        <p:nvPicPr>
          <p:cNvPr id="10" name="Picture 9" descr="MooresLaw2">
            <a:hlinkClick r:id="rId6"/>
            <a:extLst>
              <a:ext uri="{FF2B5EF4-FFF2-40B4-BE49-F238E27FC236}">
                <a16:creationId xmlns:a16="http://schemas.microsoft.com/office/drawing/2014/main" id="{71E39923-789D-4242-A332-668369AC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540" y="1605091"/>
            <a:ext cx="6191860" cy="41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D501-3852-9C47-A328-E5A8B903388B}"/>
              </a:ext>
            </a:extLst>
          </p:cNvPr>
          <p:cNvSpPr txBox="1"/>
          <p:nvPr/>
        </p:nvSpPr>
        <p:spPr>
          <a:xfrm>
            <a:off x="5630839" y="5817513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of transitor count doubles every 18 months…</a:t>
            </a:r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identified a measurement to anticipate the </a:t>
            </a:r>
            <a:r>
              <a:rPr lang="en-US" sz="2400" b="1" i="1" dirty="0">
                <a:solidFill>
                  <a:srgbClr val="FF0000"/>
                </a:solidFill>
              </a:rPr>
              <a:t>Physical dimensions of Data</a:t>
            </a:r>
            <a:endParaRPr sz="24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3BED1B25-21CF-E24B-95DC-D02F76BB8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643" y="2198020"/>
            <a:ext cx="3530690" cy="2644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B6D88-211A-4D4A-8348-10F3A03D3AE0}"/>
              </a:ext>
            </a:extLst>
          </p:cNvPr>
          <p:cNvSpPr txBox="1"/>
          <p:nvPr/>
        </p:nvSpPr>
        <p:spPr>
          <a:xfrm>
            <a:off x="7906316" y="5594201"/>
            <a:ext cx="3684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The smallest Transitor, ever!</a:t>
            </a:r>
            <a:endParaRPr lang="en-TW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Berkeley 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76EEA-AA4D-B14E-A752-E5966D1AB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37" y="1600848"/>
            <a:ext cx="5336413" cy="3651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8FB2E-B609-3045-8D4D-AA1FAC63C091}"/>
              </a:ext>
            </a:extLst>
          </p:cNvPr>
          <p:cNvSpPr txBox="1"/>
          <p:nvPr/>
        </p:nvSpPr>
        <p:spPr>
          <a:xfrm>
            <a:off x="415600" y="5594201"/>
            <a:ext cx="4596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6"/>
              </a:rPr>
              <a:t>Google lays claim to 'quantum supremacy’</a:t>
            </a:r>
            <a:endParaRPr lang="en-US" sz="2000" dirty="0"/>
          </a:p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Bangkok Post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C74C5235-DEC7-104F-993E-27BA8E01A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9240" y="1026890"/>
            <a:ext cx="3530690" cy="43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46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Data Awareness Learning Outcome: (</a:t>
            </a:r>
            <a:r>
              <a:rPr lang="en-US" sz="2400" dirty="0">
                <a:solidFill>
                  <a:srgbClr val="FF0000"/>
                </a:solidFill>
              </a:rPr>
              <a:t>Namespace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Management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Managing a fast-evolving Vocabulary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861237"/>
              </p:ext>
            </p:extLst>
          </p:nvPr>
        </p:nvGraphicFramePr>
        <p:xfrm>
          <a:off x="2500053" y="1582021"/>
          <a:ext cx="7191893" cy="504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9030137" y="1261457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 flipH="1">
            <a:off x="7948246" y="1630789"/>
            <a:ext cx="996463" cy="549703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1CDB41EA-3350-3D46-BADF-20976E3B3B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647" y="2498684"/>
            <a:ext cx="3048706" cy="304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D4B7B-E7B0-1A43-AF70-8F028BDFC901}"/>
              </a:ext>
            </a:extLst>
          </p:cNvPr>
          <p:cNvSpPr txBox="1"/>
          <p:nvPr/>
        </p:nvSpPr>
        <p:spPr>
          <a:xfrm>
            <a:off x="4929654" y="6577972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image source by clicking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here</a:t>
            </a:r>
            <a:endParaRPr lang="en-TW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A3A85-BC0E-BC4F-8C28-C63DFB29DB89}"/>
              </a:ext>
            </a:extLst>
          </p:cNvPr>
          <p:cNvSpPr txBox="1"/>
          <p:nvPr/>
        </p:nvSpPr>
        <p:spPr>
          <a:xfrm>
            <a:off x="8697672" y="2924687"/>
            <a:ext cx="3078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 prescribed the </a:t>
            </a:r>
          </a:p>
          <a:p>
            <a:pPr algn="ctr"/>
            <a:r>
              <a:rPr lang="en-TW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anticipated clock speed </a:t>
            </a:r>
          </a:p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paradigm shifts</a:t>
            </a:r>
          </a:p>
          <a:p>
            <a:pPr algn="ctr"/>
            <a:endParaRPr lang="en-TW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the last 50+ years…</a:t>
            </a:r>
          </a:p>
        </p:txBody>
      </p:sp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C7723B62-1D86-014B-B40D-E10585133D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138" y="2656326"/>
            <a:ext cx="2216158" cy="3491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EEA8D7-6176-3840-8063-905C49F39115}"/>
              </a:ext>
            </a:extLst>
          </p:cNvPr>
          <p:cNvSpPr txBox="1"/>
          <p:nvPr/>
        </p:nvSpPr>
        <p:spPr>
          <a:xfrm>
            <a:off x="323167" y="1480381"/>
            <a:ext cx="296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world under observable acceleration in terms of Industry Clock Speed.</a:t>
            </a:r>
          </a:p>
        </p:txBody>
      </p:sp>
      <p:pic>
        <p:nvPicPr>
          <p:cNvPr id="5" name="Picture 4">
            <a:hlinkClick r:id="rId12"/>
            <a:extLst>
              <a:ext uri="{FF2B5EF4-FFF2-40B4-BE49-F238E27FC236}">
                <a16:creationId xmlns:a16="http://schemas.microsoft.com/office/drawing/2014/main" id="{93E3AC86-18E0-AD44-BC0F-9442047036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0693" y="4683494"/>
            <a:ext cx="2438047" cy="1723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EE0C87-59B3-2C4C-A830-1B2673CEC3C7}"/>
              </a:ext>
            </a:extLst>
          </p:cNvPr>
          <p:cNvSpPr txBox="1"/>
          <p:nvPr/>
        </p:nvSpPr>
        <p:spPr>
          <a:xfrm>
            <a:off x="8922162" y="6577972"/>
            <a:ext cx="2486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Mobile Megatrends 2010</a:t>
            </a:r>
            <a:r>
              <a:rPr lang="en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05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4185920" y="1951978"/>
            <a:ext cx="3769360" cy="378842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4876800" y="2675494"/>
            <a:ext cx="2387600" cy="2340084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2" name="TextBox 1"/>
          <p:cNvSpPr txBox="1"/>
          <p:nvPr/>
        </p:nvSpPr>
        <p:spPr>
          <a:xfrm>
            <a:off x="2388259" y="215767"/>
            <a:ext cx="741549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</a:t>
            </a:r>
            <a:r>
              <a:rPr lang="en-US" sz="3733" dirty="0">
                <a:solidFill>
                  <a:schemeClr val="bg1"/>
                </a:solidFill>
                <a:latin typeface="Calibri"/>
              </a:rPr>
              <a:t>Allegory of the Master</a:t>
            </a: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92560" y="6386571"/>
            <a:ext cx="599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CN" altLang="en-US" sz="1733" dirty="0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239727" y="4044373"/>
            <a:ext cx="15063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13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lang="en-US" sz="1300" dirty="0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410727" y="1512006"/>
            <a:ext cx="3295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dirty="0"/>
              <a:t>The Allegory of a Smart City</a:t>
            </a:r>
            <a:r>
              <a:rPr lang="zh-CN" altLang="en-US" sz="2400" dirty="0"/>
              <a:t> </a:t>
            </a:r>
            <a:r>
              <a:rPr lang="en-US" altLang="zh-CN" sz="2400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919859" y="12626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TW" sz="2400" dirty="0"/>
              <a:t>寓言</a:t>
            </a:r>
            <a:r>
              <a:rPr lang="zh-CN" altLang="en-US" sz="2400" dirty="0"/>
              <a:t>）</a:t>
            </a:r>
            <a:endParaRPr lang="en-TW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29966" y="3177096"/>
            <a:ext cx="32955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Circles:</a:t>
            </a:r>
            <a:endParaRPr lang="en-US" altLang="zh-CN" sz="2400" dirty="0"/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FFC000"/>
                </a:solidFill>
              </a:rPr>
              <a:t>Optimization (Search)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0070C0"/>
                </a:solidFill>
              </a:rPr>
              <a:t>Evaluation (Assessment and Rewrite)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92D050"/>
                </a:solidFill>
              </a:rPr>
              <a:t>Representation  (</a:t>
            </a:r>
            <a:r>
              <a:rPr lang="en-US" altLang="zh-CN" sz="2400" dirty="0" err="1">
                <a:solidFill>
                  <a:srgbClr val="92D050"/>
                </a:solidFill>
              </a:rPr>
              <a:t>NsM</a:t>
            </a:r>
            <a:r>
              <a:rPr lang="en-US" altLang="zh-CN" sz="2400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5357659" y="3141037"/>
            <a:ext cx="1422400" cy="139835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5835336" y="3608308"/>
            <a:ext cx="467049" cy="4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66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5821034" y="3676070"/>
            <a:ext cx="495649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667" dirty="0"/>
              <a:t>Master </a:t>
            </a:r>
          </a:p>
          <a:p>
            <a:pPr algn="ctr"/>
            <a:r>
              <a:rPr lang="en-TW" sz="667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8795714" y="2675494"/>
            <a:ext cx="32955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Practical Concerns:</a:t>
            </a:r>
            <a:endParaRPr lang="en-US" altLang="zh-CN" sz="2400" dirty="0"/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sz="2400" dirty="0">
                <a:solidFill>
                  <a:srgbClr val="FFC000"/>
                </a:solidFill>
              </a:rPr>
              <a:t>	Scalability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sz="2400" dirty="0">
                <a:solidFill>
                  <a:srgbClr val="0070C0"/>
                </a:solidFill>
              </a:rPr>
              <a:t>	Correctness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92D050"/>
                </a:solidFill>
              </a:rPr>
              <a:t>Representation  (</a:t>
            </a:r>
            <a:r>
              <a:rPr lang="en-US" altLang="zh-CN" sz="2400" dirty="0" err="1">
                <a:solidFill>
                  <a:srgbClr val="92D050"/>
                </a:solidFill>
              </a:rPr>
              <a:t>NsM</a:t>
            </a:r>
            <a:r>
              <a:rPr lang="en-US" altLang="zh-CN" sz="2400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sz="2400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Law is the Awareness of Exponential Opportunities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678091"/>
              </p:ext>
            </p:extLst>
          </p:nvPr>
        </p:nvGraphicFramePr>
        <p:xfrm>
          <a:off x="0" y="3967619"/>
          <a:ext cx="4489938" cy="28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4849257" y="1269167"/>
            <a:ext cx="629306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Moore’s Law equipped visionary enterpreneurs to </a:t>
            </a:r>
          </a:p>
          <a:p>
            <a:pPr algn="ctr" defTabSz="1219170" hangingPunct="0"/>
            <a:r>
              <a:rPr lang="en-TW" sz="2400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s</a:t>
            </a:r>
            <a:r>
              <a:rPr lang="en-TW" sz="1867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ystematically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 attack traditional industries…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>
            <a:off x="1528175" y="3532340"/>
            <a:ext cx="0" cy="563671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E083CD-05CB-8546-805D-62232EB71A8B}"/>
              </a:ext>
            </a:extLst>
          </p:cNvPr>
          <p:cNvSpPr txBox="1"/>
          <p:nvPr/>
        </p:nvSpPr>
        <p:spPr>
          <a:xfrm>
            <a:off x="415600" y="2481369"/>
            <a:ext cx="4246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Musk, Jobs , Zuckerberg, Gates , Bezos And Other Top Billionaires Have In Common That Everyone Do Not Know. </a:t>
            </a:r>
          </a:p>
          <a:p>
            <a:r>
              <a:rPr lang="en-US" sz="1400" b="1" dirty="0"/>
              <a:t>		by Vivek </a:t>
            </a:r>
            <a:r>
              <a:rPr lang="en-US" sz="1400" b="1" dirty="0" err="1"/>
              <a:t>Sakpal</a:t>
            </a:r>
            <a:r>
              <a:rPr lang="en-US" sz="1400" b="1" dirty="0"/>
              <a:t>  May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D8B33-0180-EB4A-8998-EB4548E4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5456" y="4478215"/>
            <a:ext cx="1605345" cy="1604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F0E6-18DA-104B-AE9E-FF4485A3A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74" y="2112391"/>
            <a:ext cx="2851434" cy="4555006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1DB918E-EC4B-B14C-9707-A2D70C869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600" y="1257240"/>
            <a:ext cx="4246675" cy="11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22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Cycles do not have “constant” </a:t>
            </a:r>
            <a:r>
              <a:rPr lang="en-US" dirty="0" err="1"/>
              <a:t>clockspeed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71621"/>
              </p:ext>
            </p:extLst>
          </p:nvPr>
        </p:nvGraphicFramePr>
        <p:xfrm>
          <a:off x="4846519" y="901873"/>
          <a:ext cx="2498962" cy="2527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5D9172A-56BE-3249-99DA-2A5C897C5E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632" y="3609706"/>
            <a:ext cx="5742727" cy="3003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1DCA0E-E8D8-0B47-9CA0-D33DF54ADE7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643" y="3609706"/>
            <a:ext cx="5742727" cy="3003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ACDE6-B35E-4F4D-B542-0C711C855A20}"/>
              </a:ext>
            </a:extLst>
          </p:cNvPr>
          <p:cNvSpPr txBox="1"/>
          <p:nvPr/>
        </p:nvSpPr>
        <p:spPr>
          <a:xfrm>
            <a:off x="5789666" y="155322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05E0-CC22-FE49-ACF1-C142951F4E8D}"/>
              </a:ext>
            </a:extLst>
          </p:cNvPr>
          <p:cNvSpPr txBox="1"/>
          <p:nvPr/>
        </p:nvSpPr>
        <p:spPr>
          <a:xfrm>
            <a:off x="2960871" y="451145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6780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/>
              <a:t>DevOps, Data Ops, AI/ML Ops, </a:t>
            </a:r>
            <a:r>
              <a:rPr lang="en-US" sz="3600" dirty="0" err="1"/>
              <a:t>GitOps</a:t>
            </a:r>
            <a:endParaRPr sz="3600" dirty="0"/>
          </a:p>
        </p:txBody>
      </p:sp>
      <p:pic>
        <p:nvPicPr>
          <p:cNvPr id="9" name="Picture 2">
            <a:hlinkClick r:id="rId2"/>
            <a:extLst>
              <a:ext uri="{FF2B5EF4-FFF2-40B4-BE49-F238E27FC236}">
                <a16:creationId xmlns:a16="http://schemas.microsoft.com/office/drawing/2014/main" id="{4555657A-081D-A643-B720-39CEEC3D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5318"/>
            <a:ext cx="12192000" cy="57742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53163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One Cycle</a:t>
            </a:r>
            <a:r>
              <a:rPr dirty="0"/>
              <a:t>: Git as the </a:t>
            </a:r>
            <a:r>
              <a:rPr dirty="0">
                <a:solidFill>
                  <a:srgbClr val="FF0000"/>
                </a:solidFill>
              </a:rPr>
              <a:t>Single Source</a:t>
            </a:r>
            <a:r>
              <a:rPr dirty="0"/>
              <a:t> of Truth</a:t>
            </a:r>
          </a:p>
        </p:txBody>
      </p:sp>
      <p:pic>
        <p:nvPicPr>
          <p:cNvPr id="11266" name="Picture 2" descr="GitOps Graphic">
            <a:hlinkClick r:id="rId2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9503" y="892714"/>
            <a:ext cx="9932994" cy="558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9DA03-FC2B-234A-B287-0A409FCF3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33</a:t>
            </a:fld>
            <a:endParaRPr lang="e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74BF1EA-A18A-5544-8C87-7E20F2DC6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749038"/>
              </p:ext>
            </p:extLst>
          </p:nvPr>
        </p:nvGraphicFramePr>
        <p:xfrm>
          <a:off x="4787055" y="4390566"/>
          <a:ext cx="2617890" cy="2200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8532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Two Cycle presents </a:t>
            </a:r>
            <a:r>
              <a:rPr lang="en-US" dirty="0"/>
              <a:t>a story of DevOps</a:t>
            </a:r>
            <a:endParaRPr dirty="0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0467AA1B-A0B5-4C4F-8C89-6E6B181F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76" y="1069100"/>
            <a:ext cx="7444447" cy="5153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E0648-044F-7342-9A7C-CD613A0735E4}"/>
              </a:ext>
            </a:extLst>
          </p:cNvPr>
          <p:cNvSpPr txBox="1"/>
          <p:nvPr/>
        </p:nvSpPr>
        <p:spPr>
          <a:xfrm>
            <a:off x="2957960" y="6309975"/>
            <a:ext cx="6276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https://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-ouroboros/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2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Three Cycles </a:t>
            </a:r>
            <a:r>
              <a:rPr lang="en-US" dirty="0"/>
              <a:t>covers micro/meso/macro Time Scales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2032000" y="1478512"/>
          <a:ext cx="8128000" cy="5166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665" y="1543841"/>
            <a:ext cx="640927" cy="63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7754401" y="1550268"/>
            <a:ext cx="2689116" cy="861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Three Asynchronous </a:t>
            </a:r>
          </a:p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Clocks in their respective</a:t>
            </a:r>
          </a:p>
          <a:p>
            <a:pPr algn="ctr" defTabSz="1219170" hangingPunct="0"/>
            <a:r>
              <a:rPr lang="en-US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C</a:t>
            </a:r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448707" y="4458382"/>
          <a:ext cx="3272472" cy="2329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8853932" y="5102131"/>
          <a:ext cx="1686129" cy="171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344" y="1590277"/>
            <a:ext cx="609672" cy="632255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5527221" y="1484686"/>
          <a:ext cx="1084700" cy="81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7114529" y="6344703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2628028" y="6354875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4902370" y="214600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3146577" y="5021126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7130557" y="5021126"/>
            <a:ext cx="243368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5230500" y="1244951"/>
            <a:ext cx="179568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35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0536E-F762-044A-8082-67FCC904B573}"/>
              </a:ext>
            </a:extLst>
          </p:cNvPr>
          <p:cNvSpPr txBox="1"/>
          <p:nvPr/>
        </p:nvSpPr>
        <p:spPr>
          <a:xfrm>
            <a:off x="1478405" y="1602530"/>
            <a:ext cx="3515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Responding Web Pages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330D1-D554-AA4E-8AC1-8318F037910E}"/>
              </a:ext>
            </a:extLst>
          </p:cNvPr>
          <p:cNvSpPr txBox="1"/>
          <p:nvPr/>
        </p:nvSpPr>
        <p:spPr>
          <a:xfrm>
            <a:off x="8132826" y="4118278"/>
            <a:ext cx="3246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Trust-worthy Web Services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1D624-150A-CF4C-BF49-957761CAB80C}"/>
              </a:ext>
            </a:extLst>
          </p:cNvPr>
          <p:cNvSpPr txBox="1"/>
          <p:nvPr/>
        </p:nvSpPr>
        <p:spPr>
          <a:xfrm>
            <a:off x="540655" y="3636303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 Content in Protectable Files</a:t>
            </a:r>
          </a:p>
        </p:txBody>
      </p:sp>
      <p:pic>
        <p:nvPicPr>
          <p:cNvPr id="26" name="Picture 25">
            <a:hlinkClick r:id="rId24"/>
            <a:extLst>
              <a:ext uri="{FF2B5EF4-FFF2-40B4-BE49-F238E27FC236}">
                <a16:creationId xmlns:a16="http://schemas.microsoft.com/office/drawing/2014/main" id="{1D21586C-8331-E54B-AF4A-932DC5E1C7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8592" y="4839145"/>
            <a:ext cx="1457763" cy="1457763"/>
          </a:xfrm>
          <a:prstGeom prst="rect">
            <a:avLst/>
          </a:prstGeom>
        </p:spPr>
      </p:pic>
      <p:pic>
        <p:nvPicPr>
          <p:cNvPr id="27" name="Picture 26">
            <a:hlinkClick r:id="rId24"/>
            <a:extLst>
              <a:ext uri="{FF2B5EF4-FFF2-40B4-BE49-F238E27FC236}">
                <a16:creationId xmlns:a16="http://schemas.microsoft.com/office/drawing/2014/main" id="{27E8B20D-1E74-B149-923F-C616168E8F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9728" y="5472231"/>
            <a:ext cx="824677" cy="824677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57628DA0-4390-BE45-BD55-FB279CDB25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786" y="1680222"/>
            <a:ext cx="452364" cy="452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4DFC09-48DA-A247-A529-430394599CA5}"/>
              </a:ext>
            </a:extLst>
          </p:cNvPr>
          <p:cNvSpPr txBox="1"/>
          <p:nvPr/>
        </p:nvSpPr>
        <p:spPr>
          <a:xfrm>
            <a:off x="2371318" y="1964023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ADF56-E805-CC41-95E3-7C02A710CF14}"/>
              </a:ext>
            </a:extLst>
          </p:cNvPr>
          <p:cNvSpPr txBox="1"/>
          <p:nvPr/>
        </p:nvSpPr>
        <p:spPr>
          <a:xfrm>
            <a:off x="8853932" y="4410149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A5EC1E-C245-BB42-A92B-D18CB87B78F0}"/>
              </a:ext>
            </a:extLst>
          </p:cNvPr>
          <p:cNvSpPr txBox="1"/>
          <p:nvPr/>
        </p:nvSpPr>
        <p:spPr>
          <a:xfrm>
            <a:off x="1726954" y="3952317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Scale</a:t>
            </a:r>
          </a:p>
        </p:txBody>
      </p:sp>
    </p:spTree>
    <p:extLst>
      <p:ext uri="{BB962C8B-B14F-4D97-AF65-F5344CB8AC3E}">
        <p14:creationId xmlns:p14="http://schemas.microsoft.com/office/powerpoint/2010/main" val="2054276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975359" y="311413"/>
            <a:ext cx="10241280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/>
              <a:t>Blockchain</a:t>
            </a:r>
            <a:r>
              <a:rPr lang="en-US" dirty="0"/>
              <a:t> is the “Constant” </a:t>
            </a:r>
            <a:r>
              <a:rPr lang="en-US" dirty="0" err="1"/>
              <a:t>clockspeed</a:t>
            </a:r>
            <a:r>
              <a:rPr lang="en-US" dirty="0"/>
              <a:t> </a:t>
            </a:r>
            <a:r>
              <a:rPr dirty="0"/>
              <a:t>Technolog</a:t>
            </a:r>
            <a:r>
              <a:rPr lang="en-US" dirty="0"/>
              <a:t>y: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Time (Consistency) is Money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836" y="2170501"/>
            <a:ext cx="6576164" cy="3778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7789288" y="6360747"/>
            <a:ext cx="3028073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000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www.investopedia.com</a:t>
            </a:r>
            <a:r>
              <a:rPr lang="en-US" sz="1000" kern="0" dirty="0">
                <a:latin typeface="Arial"/>
                <a:cs typeface="Arial"/>
                <a:sym typeface="Arial"/>
              </a:rPr>
              <a:t>/terms/b/</a:t>
            </a:r>
            <a:r>
              <a:rPr lang="en-US" sz="1000" kern="0" dirty="0" err="1">
                <a:latin typeface="Arial"/>
                <a:cs typeface="Arial"/>
                <a:sym typeface="Arial"/>
              </a:rPr>
              <a:t>blockchain.asp</a:t>
            </a:r>
            <a:endParaRPr lang="en-TW" sz="1000" kern="0" dirty="0"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28393" y="631783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>
              <a:buClr>
                <a:srgbClr val="000000"/>
              </a:buClr>
              <a:defRPr/>
            </a:pPr>
            <a:fld id="{00000000-1234-1234-1234-123412341234}" type="slidenum">
              <a:rPr lang="en" smtClean="0"/>
              <a:pPr algn="r" defTabSz="1219170">
                <a:buClr>
                  <a:srgbClr val="000000"/>
                </a:buClr>
                <a:defRPr/>
              </a:pPr>
              <a:t>36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8" name="Picture 4" descr="ouroboros png&#10;">
            <a:hlinkClick r:id="rId5"/>
            <a:extLst>
              <a:ext uri="{FF2B5EF4-FFF2-40B4-BE49-F238E27FC236}">
                <a16:creationId xmlns:a16="http://schemas.microsoft.com/office/drawing/2014/main" id="{3780A6E2-0707-4F43-9CD8-48FA90F9E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20" y="2220921"/>
            <a:ext cx="4235381" cy="36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B473A0-3B2F-284A-865B-75665D88CCC5}"/>
              </a:ext>
            </a:extLst>
          </p:cNvPr>
          <p:cNvSpPr txBox="1"/>
          <p:nvPr/>
        </p:nvSpPr>
        <p:spPr>
          <a:xfrm>
            <a:off x="426595" y="1532507"/>
            <a:ext cx="5189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Chained Data only becomes valuable when </a:t>
            </a:r>
          </a:p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“entangled”.</a:t>
            </a:r>
          </a:p>
        </p:txBody>
      </p:sp>
    </p:spTree>
    <p:extLst>
      <p:ext uri="{BB962C8B-B14F-4D97-AF65-F5344CB8AC3E}">
        <p14:creationId xmlns:p14="http://schemas.microsoft.com/office/powerpoint/2010/main" val="2471426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667" dirty="0"/>
              <a:t>Enter the Age of the </a:t>
            </a:r>
            <a:r>
              <a:rPr lang="en-US" sz="2667" dirty="0">
                <a:solidFill>
                  <a:srgbClr val="FF0000"/>
                </a:solidFill>
              </a:rPr>
              <a:t>Web</a:t>
            </a:r>
            <a:endParaRPr lang="en-TW" sz="2667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36891" y="5873519"/>
            <a:ext cx="1151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Berners-Lee called his vision for the web “utopian.” </a:t>
            </a:r>
          </a:p>
          <a:p>
            <a:pPr algn="ctr"/>
            <a:r>
              <a:rPr lang="en-US" sz="2400" dirty="0"/>
              <a:t>He wanted it to be a place where </a:t>
            </a:r>
            <a:r>
              <a:rPr lang="en-US" sz="2400" dirty="0">
                <a:solidFill>
                  <a:srgbClr val="FF0000"/>
                </a:solidFill>
              </a:rPr>
              <a:t>all people </a:t>
            </a:r>
            <a:r>
              <a:rPr lang="en-US" sz="2400" dirty="0"/>
              <a:t>had access to the best information at </a:t>
            </a:r>
            <a:r>
              <a:rPr lang="en-US" sz="2400" dirty="0">
                <a:solidFill>
                  <a:srgbClr val="FF0000"/>
                </a:solidFill>
              </a:rPr>
              <a:t>any time</a:t>
            </a:r>
            <a:r>
              <a:rPr lang="en-US" sz="24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57522" y="1777543"/>
            <a:ext cx="5180417" cy="3799989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382" y="1777543"/>
            <a:ext cx="5682228" cy="37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583" y="4944515"/>
            <a:ext cx="4372831" cy="929004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256" y="1228522"/>
            <a:ext cx="1997640" cy="5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7632-60CC-5949-BA46-28670C4D9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37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D5A3E-2898-EC4B-B84E-51E441886B8D}"/>
              </a:ext>
            </a:extLst>
          </p:cNvPr>
          <p:cNvSpPr txBox="1"/>
          <p:nvPr/>
        </p:nvSpPr>
        <p:spPr>
          <a:xfrm>
            <a:off x="6848938" y="1216763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Semantic Web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12926-1526-184E-978B-BDE486A9F4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9139" y="578658"/>
            <a:ext cx="1173717" cy="1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987552" y="155885"/>
            <a:ext cx="10216896" cy="7266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215410" y="6642556"/>
            <a:ext cx="117611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Image courtesy: PETSEBAN on </a:t>
            </a:r>
            <a:r>
              <a:rPr lang="en-US" sz="1400" dirty="0" err="1">
                <a:solidFill>
                  <a:srgbClr val="FFFFFF"/>
                </a:solidFill>
              </a:rPr>
              <a:t>NearCoding</a:t>
            </a:r>
            <a:endParaRPr lang="en-TW" sz="1400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25" y="1610147"/>
            <a:ext cx="8910673" cy="47286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8DDA7-D98A-C142-AE03-1685BBC8C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38</a:t>
            </a:fld>
            <a:endParaRPr lang="en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E86A67A-78B3-3B40-A4E4-6F09CBDF8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10" y="4730768"/>
            <a:ext cx="2177453" cy="17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0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Digital Tools in Software Containers</a:t>
            </a:r>
            <a:endParaRPr lang="zh-CN" altLang="en-US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BD839-BFFB-574C-9670-2AE9A52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417639"/>
            <a:ext cx="10795000" cy="485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6255C-7D9B-2C48-8250-FEB6A24F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820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21122" y="267437"/>
            <a:ext cx="594976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</a:t>
            </a:r>
            <a:r>
              <a:rPr lang="en-US" sz="3733" dirty="0">
                <a:solidFill>
                  <a:schemeClr val="bg1"/>
                </a:solidFill>
                <a:latin typeface="Calibri"/>
              </a:rPr>
              <a:t>Leaders of the Five Tribes</a:t>
            </a:r>
            <a:endParaRPr lang="en-US" sz="3733" dirty="0">
              <a:solidFill>
                <a:schemeClr val="bg1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85244" y="6400539"/>
            <a:ext cx="35052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zh-CN" altLang="en-US" sz="1733" dirty="0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4233" y="5021133"/>
            <a:ext cx="864609" cy="1335219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8725" y="2001520"/>
            <a:ext cx="1141984" cy="142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238" y="5107419"/>
            <a:ext cx="864609" cy="1342563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0813" y="5039920"/>
            <a:ext cx="1012667" cy="1241472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947" y="1296232"/>
            <a:ext cx="538213" cy="705289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665" y="1943727"/>
            <a:ext cx="1128580" cy="1279829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009" y="5107418"/>
            <a:ext cx="1012999" cy="134256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0289" y="2012453"/>
            <a:ext cx="811892" cy="121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36" y="1280736"/>
            <a:ext cx="505445" cy="720784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163" y="1739680"/>
            <a:ext cx="1773504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xfrm>
            <a:off x="415601" y="135649"/>
            <a:ext cx="11360800" cy="1095274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Ricardian Contract</a:t>
            </a:r>
            <a:r>
              <a:rPr lang="en-US" dirty="0"/>
              <a:t> Socially </a:t>
            </a:r>
            <a:r>
              <a:rPr lang="en-US" dirty="0" err="1"/>
              <a:t>boound</a:t>
            </a:r>
            <a:r>
              <a:rPr lang="en-US" dirty="0"/>
              <a:t>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01" y="2101174"/>
            <a:ext cx="5407729" cy="4370717"/>
          </a:xfrm>
          <a:prstGeom prst="rect">
            <a:avLst/>
          </a:prstGeom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4CF924C4-5F6F-4A43-AC9E-BF049BD5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674" y="2101174"/>
            <a:ext cx="5234069" cy="4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25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2" y="1926168"/>
            <a:ext cx="7534656" cy="423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3167848" y="6387535"/>
            <a:ext cx="67543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ISDA: International Swaps and Derivatives Association </a:t>
            </a:r>
            <a:endParaRPr lang="en-TW" sz="18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2107922" y="321945"/>
            <a:ext cx="7976156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7853" y="1583546"/>
            <a:ext cx="8216292" cy="460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8066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xfrm>
            <a:off x="1871592" y="566155"/>
            <a:ext cx="8448816" cy="7591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Mother Contract: Open and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707861" y="2043082"/>
            <a:ext cx="7870875" cy="3254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use publicly available technologies and other resources in the learning process</a:t>
            </a:r>
            <a:endParaRPr lang="en-US" altLang="zh-CN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resolve conflicts </a:t>
            </a:r>
            <a:r>
              <a:rPr lang="en-US" altLang="zh-CN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in a dynamic context in digitized space</a:t>
            </a:r>
          </a:p>
          <a:p>
            <a:pPr marL="0" indent="0" defTabSz="609585">
              <a:buNone/>
              <a:defRPr/>
            </a:pPr>
            <a:endParaRPr lang="en-US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make decisions related to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personal digital assets</a:t>
            </a: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express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2083083" y="6143277"/>
            <a:ext cx="75087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235" y="1507013"/>
            <a:ext cx="2482300" cy="3723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9001839" y="5230463"/>
            <a:ext cx="24823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hangingPunct="0">
              <a:defRPr/>
            </a:pPr>
            <a:r>
              <a:rPr lang="en-US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707860" y="2161310"/>
            <a:ext cx="7596744" cy="317889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1291125" y="1840928"/>
            <a:ext cx="1410643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1291124" y="4009496"/>
            <a:ext cx="150201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FF0000"/>
                </a:solidFill>
                <a:latin typeface="Arial"/>
                <a:ea typeface="+mj-ea"/>
                <a:cs typeface="Arial"/>
                <a:sym typeface="Arial"/>
              </a:rPr>
              <a:t>Free Software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79B83-535D-4640-8C34-F09DA8E7CF41}"/>
              </a:ext>
            </a:extLst>
          </p:cNvPr>
          <p:cNvSpPr/>
          <p:nvPr/>
        </p:nvSpPr>
        <p:spPr>
          <a:xfrm>
            <a:off x="695257" y="4349680"/>
            <a:ext cx="7596745" cy="407366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68024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6210465" y="1259536"/>
            <a:ext cx="4550785" cy="1104657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 defTabSz="1219170" hangingPunct="0">
                <a:defRPr/>
              </a:pPr>
              <a:r>
                <a:rPr lang="en-TW" sz="1400" kern="0" dirty="0">
                  <a:solidFill>
                    <a:srgbClr val="FFFFFF"/>
                  </a:solidFill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5664041" y="1630751"/>
            <a:ext cx="209329" cy="4173739"/>
            <a:chOff x="4248035" y="995799"/>
            <a:chExt cx="156997" cy="3130305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5492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 flipH="1">
              <a:off x="4326534" y="995799"/>
              <a:ext cx="1448" cy="291481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4280904"/>
            <a:ext cx="12192000" cy="47697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129525" y="3310655"/>
            <a:ext cx="2071311" cy="2020623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2478745" y="3267539"/>
            <a:ext cx="2016000" cy="2016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4896984" y="3267537"/>
            <a:ext cx="2016000" cy="2016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7280873" y="3284644"/>
            <a:ext cx="2016000" cy="2016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9566672" y="3272903"/>
            <a:ext cx="2016000" cy="2016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725499" y="1453554"/>
            <a:ext cx="4023576" cy="870244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1" y="1255203"/>
            <a:ext cx="6995716" cy="1073627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11340" y="2136251"/>
            <a:ext cx="9873248" cy="1431888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653104"/>
              <a:ext cx="1066834" cy="803171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0" y="2595923"/>
            <a:ext cx="2984295" cy="537315"/>
            <a:chOff x="8844" y="1719430"/>
            <a:chExt cx="2238221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8844" y="1870941"/>
              <a:ext cx="1606263" cy="11445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2" y="1763807"/>
              <a:ext cx="597163" cy="358609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303022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8017" y="2936268"/>
            <a:ext cx="5184204" cy="626506"/>
            <a:chOff x="-8505" y="1990492"/>
            <a:chExt cx="3888153" cy="469879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70" y="2258341"/>
              <a:ext cx="403678" cy="202030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3385657" y="5861433"/>
            <a:ext cx="1608073" cy="238363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400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4415625" y="5505557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4275056" y="2884699"/>
            <a:ext cx="508077" cy="40403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4520290" y="3288729"/>
            <a:ext cx="8805" cy="221682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6900225" y="552878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cxnSpLocks/>
            <a:endCxn id="121" idx="0"/>
          </p:cNvCxnSpPr>
          <p:nvPr/>
        </p:nvCxnSpPr>
        <p:spPr>
          <a:xfrm flipH="1">
            <a:off x="7004890" y="2518473"/>
            <a:ext cx="3733" cy="301030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2180077" y="547464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cxnSpLocks/>
            <a:stCxn id="108" idx="4"/>
            <a:endCxn id="137" idx="0"/>
          </p:cNvCxnSpPr>
          <p:nvPr/>
        </p:nvCxnSpPr>
        <p:spPr>
          <a:xfrm flipH="1">
            <a:off x="2284742" y="2999953"/>
            <a:ext cx="15342" cy="247468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" y="6193134"/>
            <a:ext cx="11412741" cy="59767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48082" y="137682"/>
            <a:ext cx="3505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b="1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lang="en-US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7420969" y="2569063"/>
            <a:ext cx="2889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28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Macroscopic</a:t>
            </a: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:</a:t>
            </a: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7537741" y="5286087"/>
            <a:ext cx="3824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9451"/>
            <a:ext cx="11360800" cy="763600"/>
          </a:xfrm>
        </p:spPr>
        <p:txBody>
          <a:bodyPr/>
          <a:lstStyle/>
          <a:p>
            <a:pPr algn="ctr"/>
            <a:r>
              <a:rPr lang="en-US" dirty="0"/>
              <a:t>The Notion of </a:t>
            </a:r>
            <a:r>
              <a:rPr lang="en-US" dirty="0">
                <a:solidFill>
                  <a:srgbClr val="FF0000"/>
                </a:solidFill>
              </a:rPr>
              <a:t>Universal</a:t>
            </a:r>
            <a:r>
              <a:rPr lang="en-US" dirty="0"/>
              <a:t> Data Abstraction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10"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10">
                <a:defRPr/>
              </a:pPr>
              <a:t>45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51A21515-AAFD-F544-B5E6-02C4D63D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97" y="1356967"/>
            <a:ext cx="6250983" cy="5046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52518-3198-F143-A49C-EED1110D748D}"/>
              </a:ext>
            </a:extLst>
          </p:cNvPr>
          <p:cNvSpPr txBox="1"/>
          <p:nvPr/>
        </p:nvSpPr>
        <p:spPr>
          <a:xfrm>
            <a:off x="6715932" y="6447632"/>
            <a:ext cx="406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youtu.be</a:t>
            </a:r>
            <a:r>
              <a:rPr lang="en-US" sz="2400" dirty="0">
                <a:hlinkClick r:id="rId2"/>
              </a:rPr>
              <a:t>/V9ohtKameio</a:t>
            </a:r>
            <a:endParaRPr lang="en-TW" sz="2400" dirty="0"/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0613081E-8C22-4843-8BF3-9C39CEA959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702" y="1356967"/>
            <a:ext cx="2835525" cy="4264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9818F-BE72-564E-939A-690869485B7D}"/>
              </a:ext>
            </a:extLst>
          </p:cNvPr>
          <p:cNvSpPr txBox="1"/>
          <p:nvPr/>
        </p:nvSpPr>
        <p:spPr>
          <a:xfrm>
            <a:off x="718823" y="5854265"/>
            <a:ext cx="391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Image source: </a:t>
            </a:r>
            <a:r>
              <a:rPr lang="en-TW" sz="2400" dirty="0">
                <a:hlinkClick r:id="rId4"/>
              </a:rPr>
              <a:t>newyorker.com</a:t>
            </a:r>
            <a:endParaRPr lang="en-TW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A1035-4CC7-A04D-8398-A083788037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85" y="2224879"/>
            <a:ext cx="1580504" cy="2528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79E67-96A5-8844-888C-D493029A8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211" y="2224879"/>
            <a:ext cx="1666595" cy="25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4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Universality</a:t>
            </a:r>
            <a:r>
              <a:rPr lang="en-US" dirty="0"/>
              <a:t> in Textbook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10"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10">
                <a:defRPr/>
              </a:pPr>
              <a:t>46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2B3A7-9623-F64E-B4C7-1DF324F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8" y="930143"/>
            <a:ext cx="4504029" cy="5812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6AD94-6FF2-174A-A319-C24BF171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11" y="930144"/>
            <a:ext cx="4654062" cy="58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8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8351"/>
            <a:ext cx="10515600" cy="3601298"/>
          </a:xfrm>
        </p:spPr>
        <p:txBody>
          <a:bodyPr>
            <a:normAutofit/>
          </a:bodyPr>
          <a:lstStyle/>
          <a:p>
            <a:pPr algn="ctr"/>
            <a:r>
              <a:rPr lang="en-TW" b="1" i="1" dirty="0"/>
              <a:t>Universal Data Abstraction</a:t>
            </a:r>
            <a:br>
              <a:rPr lang="en-TW" b="1" i="1" dirty="0"/>
            </a:br>
            <a:r>
              <a:rPr lang="en-TW" b="1" i="1" dirty="0"/>
              <a:t>is necessary</a:t>
            </a:r>
            <a:br>
              <a:rPr lang="en-TW" b="1" i="1" dirty="0"/>
            </a:br>
            <a:r>
              <a:rPr lang="en-TW" dirty="0"/>
              <a:t> because technologies are simply not </a:t>
            </a:r>
            <a:r>
              <a:rPr lang="en-TW" b="1" i="1" dirty="0"/>
              <a:t>Simple Enough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1903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Jeff Bezos</a:t>
            </a:r>
            <a:r>
              <a:rPr lang="en-US" dirty="0"/>
              <a:t> and his No Power Point Policy</a:t>
            </a:r>
            <a:endParaRPr dirty="0"/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5" y="1083722"/>
            <a:ext cx="3833644" cy="28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4" y="4270855"/>
            <a:ext cx="4198315" cy="179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53" y="1154755"/>
            <a:ext cx="7018403" cy="52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11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507887" y="199242"/>
            <a:ext cx="9176225" cy="74744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6018" y="1315278"/>
            <a:ext cx="6793567" cy="50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1" y="1295905"/>
            <a:ext cx="4968788" cy="183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1" y="3367335"/>
            <a:ext cx="4968787" cy="18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7190" y="-6173"/>
            <a:ext cx="8122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4800" kern="0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8656" y="1133540"/>
            <a:ext cx="2914523" cy="1390261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71" y="2651651"/>
            <a:ext cx="9906059" cy="3956413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71" y="249937"/>
            <a:ext cx="1843019" cy="214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304171" y="2092708"/>
            <a:ext cx="1843019" cy="256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0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</a:t>
            </a:r>
            <a:r>
              <a:rPr lang="en-TW" sz="10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mage source: </a:t>
            </a:r>
            <a:r>
              <a:rPr lang="en-TW" sz="1067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5"/>
              </a:rPr>
              <a:t>wikipedia</a:t>
            </a:r>
            <a:endParaRPr lang="en-TW" sz="10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972853" y="108675"/>
            <a:ext cx="10246289" cy="7474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32" y="1612972"/>
            <a:ext cx="6366933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51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What is the most general form of Data/Computation?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5762712" y="6154351"/>
            <a:ext cx="459132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67" dirty="0"/>
              <a:t>Image and Text Source: </a:t>
            </a:r>
            <a:r>
              <a:rPr lang="en-US" sz="1067" dirty="0">
                <a:hlinkClick r:id="rId3"/>
              </a:rPr>
              <a:t>https://ncatlab.org/nlab/show/natural+transformation</a:t>
            </a:r>
            <a:endParaRPr lang="en-TW" sz="10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CB61B-129F-E444-A696-404C56469BB9}"/>
              </a:ext>
            </a:extLst>
          </p:cNvPr>
          <p:cNvSpPr txBox="1"/>
          <p:nvPr/>
        </p:nvSpPr>
        <p:spPr>
          <a:xfrm>
            <a:off x="550996" y="4566464"/>
            <a:ext cx="5265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two dashed </a:t>
            </a:r>
            <a:r>
              <a:rPr lang="en-US" sz="2400" dirty="0">
                <a:hlinkClick r:id="rId4" tooltip="Path (topology)"/>
              </a:rPr>
              <a:t>paths</a:t>
            </a:r>
            <a:r>
              <a:rPr lang="en-US" sz="2400" dirty="0"/>
              <a:t> shown above are homotopic relative to their endpoints. The animation represents one possible </a:t>
            </a:r>
            <a:r>
              <a:rPr lang="en-US" sz="2400" dirty="0" err="1"/>
              <a:t>homotopy</a:t>
            </a:r>
            <a:r>
              <a:rPr lang="en-US" sz="2400" dirty="0"/>
              <a:t>.</a:t>
            </a:r>
            <a:endParaRPr lang="en-TW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5672-2DB8-0048-91AB-B0F1B15B5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365" y="1563755"/>
            <a:ext cx="4451683" cy="4371472"/>
          </a:xfrm>
          <a:prstGeom prst="rect">
            <a:avLst/>
          </a:prstGeom>
        </p:spPr>
      </p:pic>
      <p:pic>
        <p:nvPicPr>
          <p:cNvPr id="8" name="Picture 2">
            <a:hlinkClick r:id="rId6"/>
            <a:extLst>
              <a:ext uri="{FF2B5EF4-FFF2-40B4-BE49-F238E27FC236}">
                <a16:creationId xmlns:a16="http://schemas.microsoft.com/office/drawing/2014/main" id="{B37BF0A6-18FC-8F45-B18F-F260E3B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90" y="2654288"/>
            <a:ext cx="2117225" cy="15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072" y="0"/>
            <a:ext cx="11179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dirty="0">
                <a:solidFill>
                  <a:schemeClr val="bg1"/>
                </a:solidFill>
                <a:latin typeface="Calibri"/>
              </a:rPr>
              <a:t>ICT is the business of labeling things at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442" y="6406282"/>
            <a:ext cx="456713" cy="356668"/>
          </a:xfrm>
        </p:spPr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94F4E-BC82-6F4C-9753-F5D42CBF2575}"/>
              </a:ext>
            </a:extLst>
          </p:cNvPr>
          <p:cNvSpPr txBox="1"/>
          <p:nvPr/>
        </p:nvSpPr>
        <p:spPr>
          <a:xfrm>
            <a:off x="2943053" y="6027002"/>
            <a:ext cx="6305893" cy="83099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method that </a:t>
            </a:r>
            <a:r>
              <a:rPr lang="en-US" sz="2400" b="1" i="1" dirty="0"/>
              <a:t>matches</a:t>
            </a:r>
            <a:r>
              <a:rPr lang="en-US" sz="2400" dirty="0"/>
              <a:t> your application context,</a:t>
            </a:r>
          </a:p>
          <a:p>
            <a:pPr algn="ctr"/>
            <a:r>
              <a:rPr lang="en-US" sz="2400" dirty="0"/>
              <a:t>without losing scope of possible alternatives.</a:t>
            </a:r>
            <a:endParaRPr lang="en-TW" sz="2400" dirty="0"/>
          </a:p>
        </p:txBody>
      </p:sp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7385522C-AFFD-E74F-9C7C-514AED0DF6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369" y="2856593"/>
            <a:ext cx="5721073" cy="26922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D22DE0-ACF9-C249-8266-91DD51AF19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8522" y="986345"/>
            <a:ext cx="1370424" cy="2164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3BF2F-BB56-0D48-82AC-4B8C14F26402}"/>
              </a:ext>
            </a:extLst>
          </p:cNvPr>
          <p:cNvSpPr txBox="1"/>
          <p:nvPr/>
        </p:nvSpPr>
        <p:spPr>
          <a:xfrm>
            <a:off x="1468963" y="5565698"/>
            <a:ext cx="925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Henri Poincare is main figure in modern topology and physics in general.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8AE33-D6F6-3C4C-B2FF-B6D814A951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66" y="1067813"/>
            <a:ext cx="6125463" cy="34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818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Learnability of a Multi-Scale </a:t>
            </a:r>
            <a:r>
              <a:rPr lang="en-US" dirty="0">
                <a:solidFill>
                  <a:srgbClr val="FF0000"/>
                </a:solidFill>
              </a:rPr>
              <a:t>DevOps</a:t>
            </a:r>
            <a:r>
              <a:rPr lang="en-US" dirty="0">
                <a:solidFill>
                  <a:schemeClr val="tx1"/>
                </a:solidFill>
              </a:rPr>
              <a:t> Process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4" y="4697394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5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30531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515276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513691" y="2842107"/>
            <a:ext cx="2446014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93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 err="1"/>
              <a:t>Holacracy</a:t>
            </a:r>
            <a:r>
              <a:rPr lang="en-US" dirty="0"/>
              <a:t>: a mechanism for Communication and Control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99777" y="6194975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27" y="19788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499" y="1868289"/>
            <a:ext cx="4445037" cy="395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792" y="4464918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939" y="4468825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30031" y="394909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54</a:t>
            </a:fld>
            <a:endParaRPr lang="e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8F5C02-5E45-F84A-99BC-6DE60C69C7EE}"/>
              </a:ext>
            </a:extLst>
          </p:cNvPr>
          <p:cNvGrpSpPr/>
          <p:nvPr/>
        </p:nvGrpSpPr>
        <p:grpSpPr>
          <a:xfrm>
            <a:off x="7941509" y="2389176"/>
            <a:ext cx="3822860" cy="1147875"/>
            <a:chOff x="1929239" y="2947810"/>
            <a:chExt cx="5795379" cy="16253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D84E5-BD40-E14A-8589-9DD5AF9015A7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43A64B-2641-0648-A729-09B51370B232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738905-8075-B746-A2A2-C05FB0581777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C052DE-3E9B-7C4E-9994-A2B95C0E8EB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83A4AD-70CD-D14A-8789-594E81497EDB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678E953-626F-4445-947A-A616A3C619D3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48BFEFF-1E6F-E349-8730-BE7CFD7DB1C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5DEC41-EBBD-B24E-B0B2-B3C7F71A1720}"/>
                </a:ext>
              </a:extLst>
            </p:cNvPr>
            <p:cNvCxnSpPr>
              <a:cxnSpLocks/>
              <a:stCxn id="13" idx="7"/>
              <a:endCxn id="16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AA6D66-4892-3A40-B9EB-10DEE181CB19}"/>
                </a:ext>
              </a:extLst>
            </p:cNvPr>
            <p:cNvCxnSpPr>
              <a:cxnSpLocks/>
              <a:stCxn id="13" idx="0"/>
              <a:endCxn id="15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BA4004-6BC3-BD48-ABDE-94A7E46D0D8D}"/>
                </a:ext>
              </a:extLst>
            </p:cNvPr>
            <p:cNvCxnSpPr>
              <a:cxnSpLocks/>
              <a:stCxn id="15" idx="3"/>
              <a:endCxn id="37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6BC9E7-E5D8-A540-AA59-DFD4C7F9D45D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2F98C1-B43E-E64F-BA7E-5EC359083E88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152DF3D-6871-4C47-BA29-159BDB85A1BC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1083C31-9225-7F42-A2D1-FF019CBD697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9A8F1E-3A4A-0946-886A-AE63C64559DA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CDFF07-209D-D540-8E77-800AE2EF9CDF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17F19E0-6C39-6A40-8979-56E930326AB1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3312038-AF9D-9E44-859A-6E0150ADFE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ECD5CD-EA92-9240-B761-87FB88A99798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33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502F11-2CD2-A84A-8478-62B8A9F9454B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6FEC18-C836-C84E-9262-7A6B32102D89}"/>
                </a:ext>
              </a:extLst>
            </p:cNvPr>
            <p:cNvCxnSpPr>
              <a:cxnSpLocks/>
              <a:stCxn id="24" idx="3"/>
              <a:endCxn id="30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5B2C21-00AE-DA48-BC12-C2F0580F856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547DCC-992E-C746-8967-EC2713E9DAA7}"/>
                </a:ext>
              </a:extLst>
            </p:cNvPr>
            <p:cNvCxnSpPr>
              <a:cxnSpLocks/>
              <a:stCxn id="35" idx="3"/>
              <a:endCxn id="30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6A20CC-FC43-2D42-BF3F-DC4757FA2D0E}"/>
                </a:ext>
              </a:extLst>
            </p:cNvPr>
            <p:cNvCxnSpPr>
              <a:cxnSpLocks/>
              <a:stCxn id="13" idx="6"/>
              <a:endCxn id="2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EC22E4-BD2D-FF4C-B4A2-331073D897A0}"/>
                </a:ext>
              </a:extLst>
            </p:cNvPr>
            <p:cNvCxnSpPr>
              <a:cxnSpLocks/>
              <a:stCxn id="13" idx="5"/>
              <a:endCxn id="35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8314EE6F-0B93-C645-9231-38F40FA1A8AC}"/>
                </a:ext>
              </a:extLst>
            </p:cNvPr>
            <p:cNvCxnSpPr>
              <a:cxnSpLocks/>
              <a:stCxn id="30" idx="6"/>
              <a:endCxn id="13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75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415598" y="115577"/>
            <a:ext cx="11360800" cy="763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Learning Resource created by leading Enterprises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55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58" y="1165056"/>
            <a:ext cx="8205081" cy="55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91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nifest intelligence and consciousness"/>
          <p:cNvSpPr txBox="1">
            <a:spLocks noGrp="1"/>
          </p:cNvSpPr>
          <p:nvPr>
            <p:ph type="title"/>
          </p:nvPr>
        </p:nvSpPr>
        <p:spPr>
          <a:xfrm>
            <a:off x="1583658" y="138157"/>
            <a:ext cx="9702293" cy="6308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Using AI and DevOps to create simulated Cities</a:t>
            </a:r>
            <a:endParaRPr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80BB0A06-BF46-3C4B-A6D7-DC9E29D4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1273" y="1666074"/>
            <a:ext cx="5009804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2D8CA0-5764-0C40-98F9-CC02FF5535F5}"/>
              </a:ext>
            </a:extLst>
          </p:cNvPr>
          <p:cNvGrpSpPr/>
          <p:nvPr/>
        </p:nvGrpSpPr>
        <p:grpSpPr>
          <a:xfrm>
            <a:off x="7185517" y="5580286"/>
            <a:ext cx="4401312" cy="774735"/>
            <a:chOff x="5303520" y="1207007"/>
            <a:chExt cx="3300984" cy="581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8FA10D-B5E9-2845-8DE1-68C949497A23}"/>
                </a:ext>
              </a:extLst>
            </p:cNvPr>
            <p:cNvSpPr/>
            <p:nvPr/>
          </p:nvSpPr>
          <p:spPr>
            <a:xfrm>
              <a:off x="5303520" y="1207007"/>
              <a:ext cx="3300984" cy="2154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8434" name="Picture 2">
              <a:hlinkClick r:id="rId4"/>
              <a:extLst>
                <a:ext uri="{FF2B5EF4-FFF2-40B4-BE49-F238E27FC236}">
                  <a16:creationId xmlns:a16="http://schemas.microsoft.com/office/drawing/2014/main" id="{2CBD104A-9ABF-5F40-B844-711971857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538" y="1216754"/>
              <a:ext cx="634782" cy="571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>
              <a:hlinkClick r:id="rId4"/>
              <a:extLst>
                <a:ext uri="{FF2B5EF4-FFF2-40B4-BE49-F238E27FC236}">
                  <a16:creationId xmlns:a16="http://schemas.microsoft.com/office/drawing/2014/main" id="{328758AF-AC68-7248-A664-DBA0D7DC8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456" y="1371477"/>
              <a:ext cx="2651760" cy="357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5C5836-02EC-7846-8788-1129B695A78D}"/>
              </a:ext>
            </a:extLst>
          </p:cNvPr>
          <p:cNvSpPr txBox="1"/>
          <p:nvPr/>
        </p:nvSpPr>
        <p:spPr>
          <a:xfrm>
            <a:off x="715879" y="5627377"/>
            <a:ext cx="55076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(Video: 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youtu.be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/hjpHsXRp790</a:t>
            </a:r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)</a:t>
            </a:r>
          </a:p>
        </p:txBody>
      </p:sp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CC56E409-C4B7-004A-9B34-E3A20015C0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6" y="1666074"/>
            <a:ext cx="6738508" cy="37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5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Public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7" y="1867533"/>
            <a:ext cx="5956636" cy="3592816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68" y="1867534"/>
            <a:ext cx="5153601" cy="3630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7329902" y="5663997"/>
            <a:ext cx="4028732" cy="36933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TW" sz="1867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245692" y="5672307"/>
            <a:ext cx="4019883" cy="36933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lang="en-TW" sz="1867" dirty="0">
              <a:solidFill>
                <a:srgbClr val="0070C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4860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Operationalizing the Cybernetics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58</a:t>
            </a:fld>
            <a:endParaRPr lang="en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305E742-7EFE-AC46-BE42-66C9D73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45" y="1309133"/>
            <a:ext cx="9065911" cy="495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2849-0F9D-8D49-9050-3DBCBBF42F91}"/>
              </a:ext>
            </a:extLst>
          </p:cNvPr>
          <p:cNvSpPr txBox="1"/>
          <p:nvPr/>
        </p:nvSpPr>
        <p:spPr>
          <a:xfrm>
            <a:off x="2543530" y="6332054"/>
            <a:ext cx="816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How to deploy a Kubernetes Cluster from Scratch (</a:t>
            </a:r>
            <a:r>
              <a:rPr lang="en-TW" sz="2400" dirty="0">
                <a:hlinkClick r:id="rId2"/>
              </a:rPr>
              <a:t>Youtube Link</a:t>
            </a:r>
            <a:r>
              <a:rPr lang="en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063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/>
              <a:t>Concrete Implementation</a:t>
            </a:r>
            <a:br>
              <a:rPr lang="en-US" sz="2400" dirty="0"/>
            </a:br>
            <a:r>
              <a:rPr lang="en-US" sz="2400" dirty="0"/>
              <a:t>ITIL: Accounting System for Safety and Liveness</a:t>
            </a:r>
            <a:endParaRPr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EFD4-7740-614C-9DDB-5723B5F57788}"/>
              </a:ext>
            </a:extLst>
          </p:cNvPr>
          <p:cNvSpPr txBox="1"/>
          <p:nvPr/>
        </p:nvSpPr>
        <p:spPr>
          <a:xfrm>
            <a:off x="8016226" y="6058674"/>
            <a:ext cx="3888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p.97 of Effective IT Service Management to ITIL and Beyond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Rob Addy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735F9-5029-4048-AAA2-ECFB5856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67" y="1972390"/>
            <a:ext cx="3480431" cy="3793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B82C0-C519-8348-82E7-2C488037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22" y="1773103"/>
            <a:ext cx="6761636" cy="3992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25197-A3AA-E44E-989B-99E1036925A0}"/>
              </a:ext>
            </a:extLst>
          </p:cNvPr>
          <p:cNvSpPr txBox="1"/>
          <p:nvPr/>
        </p:nvSpPr>
        <p:spPr>
          <a:xfrm>
            <a:off x="3278571" y="6058674"/>
            <a:ext cx="17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p.33 of ITIL for Dummies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Peter Fareden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4764E-69E5-674E-BD76-44B6E6239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908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4267" y="0"/>
            <a:ext cx="9363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kern="0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Computable Multi-level Abstractions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51930-E59C-4C46-B9C6-69A8489C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" y="1190877"/>
            <a:ext cx="10022665" cy="2260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4" y="3741749"/>
            <a:ext cx="4764152" cy="240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1CDD6-ECEA-7147-AA07-F4B8541D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07" y="3451369"/>
            <a:ext cx="3740588" cy="31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194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xfrm>
            <a:off x="415600" y="88664"/>
            <a:ext cx="11360800" cy="763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Early design document of Personal Knowledge Container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B2528-50C0-1540-9F14-7EB310747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089"/>
            <a:ext cx="12192000" cy="497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36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presenting Collective Consciousness"/>
          <p:cNvSpPr txBox="1">
            <a:spLocks noGrp="1"/>
          </p:cNvSpPr>
          <p:nvPr>
            <p:ph type="title"/>
          </p:nvPr>
        </p:nvSpPr>
        <p:spPr>
          <a:xfrm>
            <a:off x="944452" y="194646"/>
            <a:ext cx="10596664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sz="4000" dirty="0"/>
              <a:t>Representing Collective Consciousness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>
                <a:solidFill>
                  <a:srgbClr val="FF0000"/>
                </a:solidFill>
              </a:rPr>
              <a:t>Principe of Information Symmetry</a:t>
            </a:r>
            <a:endParaRPr sz="40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97870-E36A-D240-995D-0EE5B4CA5678}"/>
              </a:ext>
            </a:extLst>
          </p:cNvPr>
          <p:cNvSpPr txBox="1"/>
          <p:nvPr/>
        </p:nvSpPr>
        <p:spPr>
          <a:xfrm>
            <a:off x="1011173" y="5866075"/>
            <a:ext cx="9588459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“Language is an organ of perception, not simply a means of communication” </a:t>
            </a:r>
          </a:p>
          <a:p>
            <a:r>
              <a:rPr lang="en-US" sz="2400" dirty="0"/>
              <a:t>					― Julian Jaynes</a:t>
            </a:r>
            <a:endParaRPr lang="en-TW" sz="2400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3314" name="Picture 2" descr="Julian Jaynes">
            <a:hlinkClick r:id="rId2" tooltip="Julian Jaynes"/>
            <a:extLst>
              <a:ext uri="{FF2B5EF4-FFF2-40B4-BE49-F238E27FC236}">
                <a16:creationId xmlns:a16="http://schemas.microsoft.com/office/drawing/2014/main" id="{90262D68-DF90-A247-A896-785996B3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9744" y="1695358"/>
            <a:ext cx="2926080" cy="38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8F661C-3C5F-3C4A-9CDE-F2770BA7914D}"/>
              </a:ext>
            </a:extLst>
          </p:cNvPr>
          <p:cNvGrpSpPr/>
          <p:nvPr/>
        </p:nvGrpSpPr>
        <p:grpSpPr>
          <a:xfrm>
            <a:off x="8321812" y="2480058"/>
            <a:ext cx="3615265" cy="2166511"/>
            <a:chOff x="4130548" y="621792"/>
            <a:chExt cx="4042209" cy="2418588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93B8DD4-646C-0A42-974C-1BF81F4AE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2DB091-897C-1A40-A023-BEFE8D6AA038}"/>
                </a:ext>
              </a:extLst>
            </p:cNvPr>
            <p:cNvSpPr txBox="1"/>
            <p:nvPr/>
          </p:nvSpPr>
          <p:spPr>
            <a:xfrm>
              <a:off x="6703159" y="1665789"/>
              <a:ext cx="359107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9BC999-6655-CE41-9E87-899693EDDCD2}"/>
                </a:ext>
              </a:extLst>
            </p:cNvPr>
            <p:cNvSpPr txBox="1"/>
            <p:nvPr/>
          </p:nvSpPr>
          <p:spPr>
            <a:xfrm>
              <a:off x="5035904" y="1672589"/>
              <a:ext cx="351938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1E8E3-86D5-1C46-BD21-4DAB39CC5783}"/>
                </a:ext>
              </a:extLst>
            </p:cNvPr>
            <p:cNvSpPr txBox="1"/>
            <p:nvPr/>
          </p:nvSpPr>
          <p:spPr>
            <a:xfrm>
              <a:off x="5881541" y="822778"/>
              <a:ext cx="315447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3294C-66E5-7040-9B6C-8771E6DE4DB6}"/>
              </a:ext>
            </a:extLst>
          </p:cNvPr>
          <p:cNvGrpSpPr/>
          <p:nvPr/>
        </p:nvGrpSpPr>
        <p:grpSpPr>
          <a:xfrm>
            <a:off x="1274700" y="1732067"/>
            <a:ext cx="2690200" cy="3767196"/>
            <a:chOff x="810438" y="835058"/>
            <a:chExt cx="2017650" cy="282539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290D4770-3A27-1648-82B3-54B6F14B859B}"/>
                </a:ext>
              </a:extLst>
            </p:cNvPr>
            <p:cNvGraphicFramePr/>
            <p:nvPr/>
          </p:nvGraphicFramePr>
          <p:xfrm>
            <a:off x="862498" y="835058"/>
            <a:ext cx="1913531" cy="13734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0039D8E3-D8EC-3146-9638-13D612F8C55D}"/>
                </a:ext>
              </a:extLst>
            </p:cNvPr>
            <p:cNvGraphicFramePr/>
            <p:nvPr/>
          </p:nvGraphicFramePr>
          <p:xfrm>
            <a:off x="810438" y="2233990"/>
            <a:ext cx="2017650" cy="14264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54378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62</a:t>
            </a:fld>
            <a:endParaRPr lang="en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555497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000000"/>
                </a:solidFill>
              </a:rPr>
              <a:t>Serve as the Control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Define Policies according to high level objectives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Security roles protected by tech not by political influence only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Law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458383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FFFFFF"/>
                </a:solidFill>
              </a:rPr>
              <a:t>Serve as the Data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Resources governed by Configurable Policies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Security-sensitive infrastructure that assigns traceable responsibilities to persons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910359" y="6217623"/>
            <a:ext cx="431881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defTabSz="1219170">
              <a:buClr>
                <a:srgbClr val="000000"/>
              </a:buClr>
              <a:defRPr/>
            </a:pPr>
            <a:endParaRPr lang="en-TW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1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FCC7A6-631C-6C49-B2C4-2A1030A31FFD}"/>
              </a:ext>
            </a:extLst>
          </p:cNvPr>
          <p:cNvSpPr/>
          <p:nvPr/>
        </p:nvSpPr>
        <p:spPr>
          <a:xfrm>
            <a:off x="3733221" y="2965340"/>
            <a:ext cx="2752928" cy="2665379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Safety</a:t>
            </a:r>
          </a:p>
          <a:p>
            <a:pPr algn="ctr"/>
            <a:endParaRPr lang="en-TW" sz="1400" dirty="0"/>
          </a:p>
          <a:p>
            <a:pPr algn="ctr"/>
            <a:r>
              <a:rPr lang="en-TW" sz="1400" dirty="0"/>
              <a:t>Nothing </a:t>
            </a:r>
          </a:p>
          <a:p>
            <a:pPr algn="ctr"/>
            <a:r>
              <a:rPr lang="en-TW" sz="1400" dirty="0"/>
              <a:t>bad happens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80B783-6631-6C47-AE7E-05ADC74E5AE6}"/>
              </a:ext>
            </a:extLst>
          </p:cNvPr>
          <p:cNvSpPr/>
          <p:nvPr/>
        </p:nvSpPr>
        <p:spPr>
          <a:xfrm>
            <a:off x="5690056" y="2965340"/>
            <a:ext cx="2752928" cy="2665379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Liveness</a:t>
            </a:r>
          </a:p>
          <a:p>
            <a:pPr algn="ctr"/>
            <a:endParaRPr lang="en-TW" sz="1400" dirty="0"/>
          </a:p>
          <a:p>
            <a:pPr algn="ctr"/>
            <a:r>
              <a:rPr lang="en-TW" sz="1400" dirty="0"/>
              <a:t>Some </a:t>
            </a:r>
          </a:p>
          <a:p>
            <a:pPr algn="ctr"/>
            <a:r>
              <a:rPr lang="en-TW" sz="1400" dirty="0"/>
              <a:t>Good Things</a:t>
            </a:r>
          </a:p>
          <a:p>
            <a:pPr algn="ctr"/>
            <a:r>
              <a:rPr lang="en-US" sz="1400" dirty="0"/>
              <a:t>M</a:t>
            </a:r>
            <a:r>
              <a:rPr lang="en-TW" sz="1400" dirty="0"/>
              <a:t>ust Happen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F96DD-9AAA-714C-A338-08C83D79E39A}"/>
              </a:ext>
            </a:extLst>
          </p:cNvPr>
          <p:cNvSpPr txBox="1"/>
          <p:nvPr/>
        </p:nvSpPr>
        <p:spPr>
          <a:xfrm>
            <a:off x="5395500" y="3755020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solidFill>
                  <a:schemeClr val="bg1"/>
                </a:solidFill>
              </a:rPr>
              <a:t>Correctness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21617-4D4E-6449-ADB0-B55303394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2833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28949" y="1827343"/>
            <a:ext cx="5393600" cy="133281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816895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Why is abstraction useful?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Allow reuse through universal properties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Avoid resource conflicts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Scale free and domain neutral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308400" y="1985861"/>
            <a:ext cx="5393600" cy="101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506984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Generalizing concrete experience?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Make analogies in localized contexts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Engage sensible metaphors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Define terms and boundaries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84B3A6AE-E846-1C4A-9802-4DB69ED97E44}"/>
              </a:ext>
            </a:extLst>
          </p:cNvPr>
          <p:cNvSpPr txBox="1">
            <a:spLocks/>
          </p:cNvSpPr>
          <p:nvPr/>
        </p:nvSpPr>
        <p:spPr>
          <a:xfrm>
            <a:off x="1463717" y="720838"/>
            <a:ext cx="9835977" cy="50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</a:rPr>
              <a:t>Separate Specification from Abstraction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772E6-40BE-6D49-B96F-D44EE947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9191"/>
            <a:ext cx="4036540" cy="168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22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0C12-34EF-6F46-A81E-9BC30EBE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Ben Koo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C91F0AD-516B-D948-B440-0DB11B8C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940" y="1946610"/>
            <a:ext cx="571759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Coordinator for Thread 5:  ICT Awareness and Competency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Instructor for Module 5A:  Data Organization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7CB85D-EE09-784A-A543-DEB0E3E484A2}"/>
              </a:ext>
            </a:extLst>
          </p:cNvPr>
          <p:cNvSpPr txBox="1">
            <a:spLocks/>
          </p:cNvSpPr>
          <p:nvPr/>
        </p:nvSpPr>
        <p:spPr>
          <a:xfrm>
            <a:off x="6895000" y="3824704"/>
            <a:ext cx="4300538" cy="2743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benkoo@tsinghua.edu.cn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3E0424-3890-6E45-91DC-72A942D958D2}"/>
              </a:ext>
            </a:extLst>
          </p:cNvPr>
          <p:cNvGrpSpPr/>
          <p:nvPr/>
        </p:nvGrpSpPr>
        <p:grpSpPr>
          <a:xfrm>
            <a:off x="6239652" y="3763890"/>
            <a:ext cx="457200" cy="457200"/>
            <a:chOff x="1750210" y="5055038"/>
            <a:chExt cx="457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4FE4B8-AA12-A84A-8616-0F94092B8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210" y="5055038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183B6B13-73A0-7945-ACFF-A64619D2F0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41650" y="5183657"/>
              <a:ext cx="274320" cy="199962"/>
            </a:xfrm>
            <a:custGeom>
              <a:avLst/>
              <a:gdLst>
                <a:gd name="T0" fmla="*/ 321 w 353"/>
                <a:gd name="T1" fmla="*/ 0 h 256"/>
                <a:gd name="T2" fmla="*/ 32 w 353"/>
                <a:gd name="T3" fmla="*/ 0 h 256"/>
                <a:gd name="T4" fmla="*/ 0 w 353"/>
                <a:gd name="T5" fmla="*/ 32 h 256"/>
                <a:gd name="T6" fmla="*/ 0 w 353"/>
                <a:gd name="T7" fmla="*/ 224 h 256"/>
                <a:gd name="T8" fmla="*/ 32 w 353"/>
                <a:gd name="T9" fmla="*/ 256 h 256"/>
                <a:gd name="T10" fmla="*/ 321 w 353"/>
                <a:gd name="T11" fmla="*/ 256 h 256"/>
                <a:gd name="T12" fmla="*/ 353 w 353"/>
                <a:gd name="T13" fmla="*/ 224 h 256"/>
                <a:gd name="T14" fmla="*/ 353 w 353"/>
                <a:gd name="T15" fmla="*/ 32 h 256"/>
                <a:gd name="T16" fmla="*/ 321 w 353"/>
                <a:gd name="T17" fmla="*/ 0 h 256"/>
                <a:gd name="T18" fmla="*/ 32 w 353"/>
                <a:gd name="T19" fmla="*/ 16 h 256"/>
                <a:gd name="T20" fmla="*/ 321 w 353"/>
                <a:gd name="T21" fmla="*/ 16 h 256"/>
                <a:gd name="T22" fmla="*/ 326 w 353"/>
                <a:gd name="T23" fmla="*/ 17 h 256"/>
                <a:gd name="T24" fmla="*/ 187 w 353"/>
                <a:gd name="T25" fmla="*/ 156 h 256"/>
                <a:gd name="T26" fmla="*/ 176 w 353"/>
                <a:gd name="T27" fmla="*/ 160 h 256"/>
                <a:gd name="T28" fmla="*/ 165 w 353"/>
                <a:gd name="T29" fmla="*/ 156 h 256"/>
                <a:gd name="T30" fmla="*/ 26 w 353"/>
                <a:gd name="T31" fmla="*/ 17 h 256"/>
                <a:gd name="T32" fmla="*/ 32 w 353"/>
                <a:gd name="T33" fmla="*/ 16 h 256"/>
                <a:gd name="T34" fmla="*/ 16 w 353"/>
                <a:gd name="T35" fmla="*/ 224 h 256"/>
                <a:gd name="T36" fmla="*/ 16 w 353"/>
                <a:gd name="T37" fmla="*/ 32 h 256"/>
                <a:gd name="T38" fmla="*/ 16 w 353"/>
                <a:gd name="T39" fmla="*/ 29 h 256"/>
                <a:gd name="T40" fmla="*/ 115 w 353"/>
                <a:gd name="T41" fmla="*/ 128 h 256"/>
                <a:gd name="T42" fmla="*/ 16 w 353"/>
                <a:gd name="T43" fmla="*/ 227 h 256"/>
                <a:gd name="T44" fmla="*/ 16 w 353"/>
                <a:gd name="T45" fmla="*/ 224 h 256"/>
                <a:gd name="T46" fmla="*/ 321 w 353"/>
                <a:gd name="T47" fmla="*/ 240 h 256"/>
                <a:gd name="T48" fmla="*/ 32 w 353"/>
                <a:gd name="T49" fmla="*/ 240 h 256"/>
                <a:gd name="T50" fmla="*/ 26 w 353"/>
                <a:gd name="T51" fmla="*/ 239 h 256"/>
                <a:gd name="T52" fmla="*/ 126 w 353"/>
                <a:gd name="T53" fmla="*/ 139 h 256"/>
                <a:gd name="T54" fmla="*/ 154 w 353"/>
                <a:gd name="T55" fmla="*/ 167 h 256"/>
                <a:gd name="T56" fmla="*/ 176 w 353"/>
                <a:gd name="T57" fmla="*/ 176 h 256"/>
                <a:gd name="T58" fmla="*/ 198 w 353"/>
                <a:gd name="T59" fmla="*/ 167 h 256"/>
                <a:gd name="T60" fmla="*/ 226 w 353"/>
                <a:gd name="T61" fmla="*/ 139 h 256"/>
                <a:gd name="T62" fmla="*/ 326 w 353"/>
                <a:gd name="T63" fmla="*/ 239 h 256"/>
                <a:gd name="T64" fmla="*/ 321 w 353"/>
                <a:gd name="T65" fmla="*/ 240 h 256"/>
                <a:gd name="T66" fmla="*/ 337 w 353"/>
                <a:gd name="T67" fmla="*/ 224 h 256"/>
                <a:gd name="T68" fmla="*/ 336 w 353"/>
                <a:gd name="T69" fmla="*/ 227 h 256"/>
                <a:gd name="T70" fmla="*/ 237 w 353"/>
                <a:gd name="T71" fmla="*/ 128 h 256"/>
                <a:gd name="T72" fmla="*/ 336 w 353"/>
                <a:gd name="T73" fmla="*/ 29 h 256"/>
                <a:gd name="T74" fmla="*/ 337 w 353"/>
                <a:gd name="T75" fmla="*/ 32 h 256"/>
                <a:gd name="T76" fmla="*/ 337 w 353"/>
                <a:gd name="T77" fmla="*/ 2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3" h="256">
                  <a:moveTo>
                    <a:pt x="32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2"/>
                    <a:pt x="14" y="256"/>
                    <a:pt x="32" y="256"/>
                  </a:cubicBezTo>
                  <a:cubicBezTo>
                    <a:pt x="321" y="256"/>
                    <a:pt x="321" y="256"/>
                    <a:pt x="321" y="256"/>
                  </a:cubicBezTo>
                  <a:cubicBezTo>
                    <a:pt x="338" y="256"/>
                    <a:pt x="353" y="242"/>
                    <a:pt x="353" y="224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14"/>
                    <a:pt x="338" y="0"/>
                    <a:pt x="321" y="0"/>
                  </a:cubicBezTo>
                  <a:moveTo>
                    <a:pt x="32" y="16"/>
                  </a:moveTo>
                  <a:cubicBezTo>
                    <a:pt x="321" y="16"/>
                    <a:pt x="321" y="16"/>
                    <a:pt x="321" y="16"/>
                  </a:cubicBezTo>
                  <a:cubicBezTo>
                    <a:pt x="323" y="16"/>
                    <a:pt x="324" y="16"/>
                    <a:pt x="326" y="17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4" y="158"/>
                    <a:pt x="180" y="160"/>
                    <a:pt x="176" y="160"/>
                  </a:cubicBezTo>
                  <a:cubicBezTo>
                    <a:pt x="172" y="160"/>
                    <a:pt x="168" y="158"/>
                    <a:pt x="165" y="15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2" y="16"/>
                  </a:cubicBezTo>
                  <a:moveTo>
                    <a:pt x="16" y="224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0"/>
                    <a:pt x="16" y="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6"/>
                    <a:pt x="16" y="225"/>
                    <a:pt x="16" y="224"/>
                  </a:cubicBezTo>
                  <a:moveTo>
                    <a:pt x="321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30" y="240"/>
                    <a:pt x="28" y="240"/>
                    <a:pt x="26" y="2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60" y="173"/>
                    <a:pt x="168" y="176"/>
                    <a:pt x="176" y="176"/>
                  </a:cubicBezTo>
                  <a:cubicBezTo>
                    <a:pt x="184" y="176"/>
                    <a:pt x="192" y="173"/>
                    <a:pt x="198" y="167"/>
                  </a:cubicBezTo>
                  <a:cubicBezTo>
                    <a:pt x="226" y="139"/>
                    <a:pt x="226" y="139"/>
                    <a:pt x="226" y="139"/>
                  </a:cubicBezTo>
                  <a:cubicBezTo>
                    <a:pt x="326" y="239"/>
                    <a:pt x="326" y="239"/>
                    <a:pt x="326" y="239"/>
                  </a:cubicBezTo>
                  <a:cubicBezTo>
                    <a:pt x="324" y="240"/>
                    <a:pt x="323" y="240"/>
                    <a:pt x="321" y="240"/>
                  </a:cubicBezTo>
                  <a:moveTo>
                    <a:pt x="337" y="224"/>
                  </a:moveTo>
                  <a:cubicBezTo>
                    <a:pt x="337" y="225"/>
                    <a:pt x="337" y="226"/>
                    <a:pt x="336" y="227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336" y="29"/>
                    <a:pt x="336" y="29"/>
                    <a:pt x="336" y="29"/>
                  </a:cubicBezTo>
                  <a:cubicBezTo>
                    <a:pt x="337" y="30"/>
                    <a:pt x="337" y="31"/>
                    <a:pt x="337" y="32"/>
                  </a:cubicBezTo>
                  <a:lnTo>
                    <a:pt x="337" y="2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48817B-EB3B-934E-A375-3BA30F25D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40" y="1911320"/>
            <a:ext cx="3323723" cy="33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35" y="-22264"/>
            <a:ext cx="8514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dirty="0">
                <a:solidFill>
                  <a:schemeClr val="bg1"/>
                </a:solidFill>
                <a:latin typeface="Calibri"/>
              </a:rPr>
              <a:t>Lambda-Calculus is an Ouroboros</a:t>
            </a:r>
            <a:endParaRPr lang="en-US" sz="4800" kern="0" dirty="0">
              <a:solidFill>
                <a:schemeClr val="bg1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1" y="3868191"/>
            <a:ext cx="5280636" cy="2665395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E072393-1DB0-C844-9903-8FA21ADF9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22" y="1382001"/>
            <a:ext cx="5019741" cy="14332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88FE84-64F4-934D-B491-E209FDE3C307}"/>
              </a:ext>
            </a:extLst>
          </p:cNvPr>
          <p:cNvGrpSpPr/>
          <p:nvPr/>
        </p:nvGrpSpPr>
        <p:grpSpPr>
          <a:xfrm>
            <a:off x="6125451" y="1308363"/>
            <a:ext cx="5536828" cy="1506879"/>
            <a:chOff x="1929239" y="2947810"/>
            <a:chExt cx="5795379" cy="1625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E8D5D3-7783-BB42-8F3C-81E24F826698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DB0C26-634E-7A42-90D7-BE7B0BB038C6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75AB24E-2B36-7346-A10A-7DCD73220F4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1C5DECE-3CC5-8947-BCF9-EE8A147BAF90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4EF23C2-F7BA-6B43-80A1-F55154005B37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64BEF5-F125-B242-B205-AEDAF28EAE09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CA3E31-69F7-7F48-9E50-7245EEF75D48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C149AC-F03F-FC4D-9928-B9F2A3684860}"/>
                </a:ext>
              </a:extLst>
            </p:cNvPr>
            <p:cNvCxnSpPr>
              <a:cxnSpLocks/>
              <a:stCxn id="12" idx="7"/>
              <a:endCxn id="15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4A23D-8F7A-754C-94E0-1E23421F7CB7}"/>
                </a:ext>
              </a:extLst>
            </p:cNvPr>
            <p:cNvCxnSpPr>
              <a:cxnSpLocks/>
              <a:stCxn id="12" idx="0"/>
              <a:endCxn id="14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0650FB-9C7A-6941-8D29-87BFD2C07487}"/>
                </a:ext>
              </a:extLst>
            </p:cNvPr>
            <p:cNvCxnSpPr>
              <a:cxnSpLocks/>
              <a:stCxn id="14" idx="3"/>
              <a:endCxn id="36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2CFB65-6C0B-5A41-90E9-0389459E7D45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F8ABE9-E5F3-DC4C-9851-9134FBB4708A}"/>
                </a:ext>
              </a:extLst>
            </p:cNvPr>
            <p:cNvCxnSpPr>
              <a:cxnSpLocks/>
              <a:stCxn id="16" idx="3"/>
              <a:endCxn id="29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635E22B-1513-5547-91E1-8CDC0C5B8398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0D17CDF-56CA-EB4B-AF6A-5FC7F0B1D60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307ED9-88CB-754E-B1B4-60F93FF7FAF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C29B83-EE31-C24C-9E95-06BDDE2684E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9B55366-3595-E948-AB4D-DBAE7EFB7CD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6488F72-1E99-174F-8716-050BBEB4F995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BBAA9F3-2D60-4A45-BDAD-886AD1294790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E29A93-58EB-CE47-84B3-DF7D2DEC687D}"/>
                </a:ext>
              </a:extLst>
            </p:cNvPr>
            <p:cNvCxnSpPr>
              <a:cxnSpLocks/>
              <a:stCxn id="26" idx="3"/>
              <a:endCxn id="22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10DC7-2598-2E49-91B8-30D4103422EE}"/>
                </a:ext>
              </a:extLst>
            </p:cNvPr>
            <p:cNvCxnSpPr>
              <a:cxnSpLocks/>
              <a:stCxn id="23" idx="3"/>
              <a:endCxn id="29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FBACC2-626C-5B4D-8430-1162C625307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A77DFE-48B1-FE42-9CE2-256AEDA27949}"/>
                </a:ext>
              </a:extLst>
            </p:cNvPr>
            <p:cNvCxnSpPr>
              <a:cxnSpLocks/>
              <a:stCxn id="34" idx="3"/>
              <a:endCxn id="29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900A85-04AE-EA44-9BDB-7191264DB41E}"/>
                </a:ext>
              </a:extLst>
            </p:cNvPr>
            <p:cNvCxnSpPr>
              <a:cxnSpLocks/>
              <a:stCxn id="12" idx="6"/>
              <a:endCxn id="26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15573A-2674-0043-B9C0-1777EE866216}"/>
                </a:ext>
              </a:extLst>
            </p:cNvPr>
            <p:cNvCxnSpPr>
              <a:cxnSpLocks/>
              <a:stCxn id="12" idx="5"/>
              <a:endCxn id="34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B3E2A396-8E76-6C45-8CF8-4A4137089F98}"/>
                </a:ext>
              </a:extLst>
            </p:cNvPr>
            <p:cNvCxnSpPr>
              <a:cxnSpLocks/>
              <a:stCxn id="29" idx="6"/>
              <a:endCxn id="12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/>
        </p:nvGraphicFramePr>
        <p:xfrm>
          <a:off x="6611885" y="4042760"/>
          <a:ext cx="4091849" cy="277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9436668" y="3711824"/>
            <a:ext cx="1636910" cy="369332"/>
            <a:chOff x="7077499" y="2783870"/>
            <a:chExt cx="1227682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874670"/>
              <a:ext cx="121700" cy="215492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57593" y="2783870"/>
              <a:ext cx="84758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algn="ctr" defTabSz="1219170" hangingPunct="0"/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algn="ctr" defTabSz="1219170" hangingPunct="0"/>
              <a:r>
                <a:rPr lang="en-US" sz="800" dirty="0">
                  <a:latin typeface="+mj-lt"/>
                  <a:ea typeface="+mj-ea"/>
                  <a:cs typeface="+mj-cs"/>
                </a:rPr>
                <a:t>a</a:t>
              </a:r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algn="ctr" defTabSz="1219170" hangingPunct="0"/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10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2869" y="4592528"/>
            <a:ext cx="1394880" cy="1422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5547797" y="4514323"/>
            <a:ext cx="1629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dirty="0"/>
              <a:t>Learning as a vocabulary acquisition process!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AA0B91-A308-CC46-BE86-C5E0AE0B7989}"/>
              </a:ext>
            </a:extLst>
          </p:cNvPr>
          <p:cNvSpPr txBox="1"/>
          <p:nvPr/>
        </p:nvSpPr>
        <p:spPr>
          <a:xfrm>
            <a:off x="5915042" y="3046685"/>
            <a:ext cx="549098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067" b="1" i="1" dirty="0"/>
              <a:t>Lambda calculus </a:t>
            </a:r>
            <a:r>
              <a:rPr lang="en-TW" sz="1067" dirty="0"/>
              <a:t>as an </a:t>
            </a:r>
            <a:r>
              <a:rPr lang="en-TW" sz="1067" b="1" i="1" dirty="0"/>
              <a:t>executable rewrite process </a:t>
            </a:r>
            <a:r>
              <a:rPr lang="en-TW" sz="1067" dirty="0"/>
              <a:t>is a Lattice/Poset.</a:t>
            </a:r>
          </a:p>
        </p:txBody>
      </p:sp>
      <p:pic>
        <p:nvPicPr>
          <p:cNvPr id="1026" name="Picture 2">
            <a:hlinkClick r:id="rId12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8001" y="4325422"/>
            <a:ext cx="951337" cy="104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10360303" y="5365035"/>
            <a:ext cx="1301976" cy="91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7" dirty="0"/>
              <a:t>Early alchemical ouroboros illustration with the words </a:t>
            </a:r>
            <a:r>
              <a:rPr lang="el-GR" sz="667" dirty="0" err="1"/>
              <a:t>ἓν</a:t>
            </a:r>
            <a:r>
              <a:rPr lang="el-GR" sz="667" dirty="0"/>
              <a:t> </a:t>
            </a:r>
            <a:r>
              <a:rPr lang="el-GR" sz="667" dirty="0" err="1"/>
              <a:t>τὸ</a:t>
            </a:r>
            <a:r>
              <a:rPr lang="el-GR" sz="667" dirty="0"/>
              <a:t> </a:t>
            </a:r>
            <a:r>
              <a:rPr lang="el-GR" sz="667" dirty="0" err="1"/>
              <a:t>πᾶν</a:t>
            </a:r>
            <a:r>
              <a:rPr lang="el-GR" sz="667" dirty="0"/>
              <a:t> ("</a:t>
            </a:r>
            <a:r>
              <a:rPr lang="en-US" sz="667" dirty="0"/>
              <a:t>The All is </a:t>
            </a:r>
            <a:r>
              <a:rPr lang="en-US" sz="667" dirty="0">
                <a:hlinkClick r:id="rId14" tooltip="Henology"/>
              </a:rPr>
              <a:t>One</a:t>
            </a:r>
            <a:r>
              <a:rPr lang="en-US" sz="667" dirty="0"/>
              <a:t>") from the work of </a:t>
            </a:r>
            <a:r>
              <a:rPr lang="en-US" sz="667" dirty="0">
                <a:hlinkClick r:id="rId15" tooltip="Cleopatra the Alchemist"/>
              </a:rPr>
              <a:t>Cleopatra the Alchemist</a:t>
            </a:r>
            <a:r>
              <a:rPr lang="en-US" sz="667" dirty="0"/>
              <a:t> in MS </a:t>
            </a:r>
            <a:r>
              <a:rPr lang="en-US" sz="667" dirty="0">
                <a:hlinkClick r:id="rId16" tooltip="Biblioteca Marciana"/>
              </a:rPr>
              <a:t>Marciana</a:t>
            </a:r>
            <a:r>
              <a:rPr lang="en-US" sz="667" dirty="0"/>
              <a:t> gr. Z. 299. (10th Century)</a:t>
            </a:r>
          </a:p>
          <a:p>
            <a:endParaRPr lang="en-US" sz="667" dirty="0"/>
          </a:p>
          <a:p>
            <a:r>
              <a:rPr lang="en-US" sz="667" dirty="0"/>
              <a:t>Image and Text: Wikipedia</a:t>
            </a:r>
            <a:endParaRPr lang="en-TW" sz="667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3272347" y="5707261"/>
            <a:ext cx="2380992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67" dirty="0"/>
              <a:t>Backus-Naur Form provides a way to customize the “concrete syntax” of formal languages.</a:t>
            </a:r>
          </a:p>
        </p:txBody>
      </p:sp>
    </p:spTree>
    <p:extLst>
      <p:ext uri="{BB962C8B-B14F-4D97-AF65-F5344CB8AC3E}">
        <p14:creationId xmlns:p14="http://schemas.microsoft.com/office/powerpoint/2010/main" val="5527709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218588"/>
            <a:ext cx="4609174" cy="2154279"/>
          </a:xfrm>
        </p:spPr>
        <p:txBody>
          <a:bodyPr>
            <a:normAutofit/>
          </a:bodyPr>
          <a:lstStyle/>
          <a:p>
            <a:r>
              <a:rPr lang="en-GB" sz="4400" dirty="0"/>
              <a:t>Thread 5 Intro: ICT Awareness &amp; Competency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3817193"/>
            <a:ext cx="4108317" cy="1049158"/>
          </a:xfrm>
        </p:spPr>
        <p:txBody>
          <a:bodyPr/>
          <a:lstStyle/>
          <a:p>
            <a:r>
              <a:rPr lang="en-GB" dirty="0"/>
              <a:t>Ken Lazarus, Ben Koo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6986" y="5415084"/>
            <a:ext cx="4108317" cy="56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66C6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 4, 2021</a:t>
            </a:r>
          </a:p>
        </p:txBody>
      </p:sp>
      <p:pic>
        <p:nvPicPr>
          <p:cNvPr id="8" name="Picture 2" descr="GitOps Graphic">
            <a:hlinkClick r:id="rId3"/>
            <a:extLst>
              <a:ext uri="{FF2B5EF4-FFF2-40B4-BE49-F238E27FC236}">
                <a16:creationId xmlns:a16="http://schemas.microsoft.com/office/drawing/2014/main" id="{3F397D77-A1F2-A648-868C-DEDA6A13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218" y="1692829"/>
            <a:ext cx="6713495" cy="37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53DE7C95-A562-BC46-A9FB-3D9510A6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0" y="1121079"/>
            <a:ext cx="2724483" cy="18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resLaw2">
            <a:hlinkClick r:id="rId7"/>
            <a:extLst>
              <a:ext uri="{FF2B5EF4-FFF2-40B4-BE49-F238E27FC236}">
                <a16:creationId xmlns:a16="http://schemas.microsoft.com/office/drawing/2014/main" id="{37F3A14B-4F00-B84D-8575-8CE52A63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1" y="4121607"/>
            <a:ext cx="2724482" cy="18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69323-1642-924B-96CD-1B87F2BA6F41}"/>
              </a:ext>
            </a:extLst>
          </p:cNvPr>
          <p:cNvSpPr txBox="1"/>
          <p:nvPr/>
        </p:nvSpPr>
        <p:spPr>
          <a:xfrm>
            <a:off x="7887092" y="5793972"/>
            <a:ext cx="119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  <p:pic>
        <p:nvPicPr>
          <p:cNvPr id="12" name="Picture 11">
            <a:hlinkClick r:id="rId9"/>
            <a:extLst>
              <a:ext uri="{FF2B5EF4-FFF2-40B4-BE49-F238E27FC236}">
                <a16:creationId xmlns:a16="http://schemas.microsoft.com/office/drawing/2014/main" id="{D0D1A2E8-7F45-B142-AAA4-C7E9A84ED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7310" y="2788603"/>
            <a:ext cx="1413506" cy="14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17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653153" y="177481"/>
            <a:ext cx="7919047" cy="12616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Data as the Core Asset: </a:t>
            </a:r>
            <a:br>
              <a:rPr lang="en-US" sz="3200" dirty="0"/>
            </a:br>
            <a:r>
              <a:rPr lang="en-US" sz="3200" dirty="0">
                <a:solidFill>
                  <a:srgbClr val="FF0000"/>
                </a:solidFill>
              </a:rPr>
              <a:t>Code is Law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13" y="1288162"/>
            <a:ext cx="3443008" cy="5099375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0847" y="0"/>
            <a:ext cx="2405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20" y="1288162"/>
            <a:ext cx="4050361" cy="50993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1200" cap="none" spc="0" normalizeH="0" baseline="0" noProof="0" smtClean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" sz="1000" b="0" i="0" u="none" strike="noStrike" kern="1200" cap="none" spc="0" normalizeH="0" baseline="0" noProof="0" dirty="0">
              <a:ln>
                <a:noFill/>
              </a:ln>
              <a:solidFill>
                <a:srgbClr val="A7A7A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23217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I Template">
  <a:themeElements>
    <a:clrScheme name="Teaching 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6C62"/>
      </a:accent1>
      <a:accent2>
        <a:srgbClr val="009CE3"/>
      </a:accent2>
      <a:accent3>
        <a:srgbClr val="E4B300"/>
      </a:accent3>
      <a:accent4>
        <a:srgbClr val="E20252"/>
      </a:accent4>
      <a:accent5>
        <a:srgbClr val="02D484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66C62"/>
        </a:solidFill>
        <a:ln>
          <a:noFill/>
        </a:ln>
      </a:spPr>
      <a:bodyPr rtlCol="0" anchor="ctr"/>
      <a:lstStyle>
        <a:defPPr algn="ctr">
          <a:defRPr sz="1600" dirty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2380</Words>
  <Application>Microsoft Macintosh PowerPoint</Application>
  <PresentationFormat>Widescreen</PresentationFormat>
  <Paragraphs>498</Paragraphs>
  <Slides>65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83" baseType="lpstr">
      <vt:lpstr>Adobe 繁黑體 Std B</vt:lpstr>
      <vt:lpstr>Exo 2</vt:lpstr>
      <vt:lpstr>华文细黑</vt:lpstr>
      <vt:lpstr>STXingkai</vt:lpstr>
      <vt:lpstr>STXinwei</vt:lpstr>
      <vt:lpstr>Weibei SC</vt:lpstr>
      <vt:lpstr>Arial</vt:lpstr>
      <vt:lpstr>Calibri</vt:lpstr>
      <vt:lpstr>Calibri Light</vt:lpstr>
      <vt:lpstr>Century Gothic</vt:lpstr>
      <vt:lpstr>Helvetica</vt:lpstr>
      <vt:lpstr>Roboto Condensed Light</vt:lpstr>
      <vt:lpstr>Times New Roman</vt:lpstr>
      <vt:lpstr>Office Theme</vt:lpstr>
      <vt:lpstr>DAI Template</vt:lpstr>
      <vt:lpstr>Tech Newsletter by Slidesgo</vt:lpstr>
      <vt:lpstr>Simple Light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5 Intro: ICT Awareness &amp; Competency</vt:lpstr>
      <vt:lpstr>Data as the Core Asset:  Code is Law</vt:lpstr>
      <vt:lpstr>PowerPoint Presentation</vt:lpstr>
      <vt:lpstr>The Absence of Data is a very Power Signal</vt:lpstr>
      <vt:lpstr>Aesthetics and Value Judgements amplified by Big Data</vt:lpstr>
      <vt:lpstr>The CAP Theorem in Data Assets</vt:lpstr>
      <vt:lpstr>Cybernetics at a Scale of Internet Economy</vt:lpstr>
      <vt:lpstr>Double Entry, Monks, Maths, and Magic</vt:lpstr>
      <vt:lpstr>Accountants’ Value Proposition</vt:lpstr>
      <vt:lpstr>The Ouroboros Structure makes Data Accountable</vt:lpstr>
      <vt:lpstr>PowerPoint Presentation</vt:lpstr>
      <vt:lpstr>Abstract Specification</vt:lpstr>
      <vt:lpstr>How to measure Awareness?</vt:lpstr>
      <vt:lpstr>The CONTEXT of Modern ICT practices</vt:lpstr>
      <vt:lpstr>PowerPoint Presentation</vt:lpstr>
      <vt:lpstr>Learning Process as a Publishing Workflow</vt:lpstr>
      <vt:lpstr>Updating Name Space to across time scales</vt:lpstr>
      <vt:lpstr>The World has changed … Ways to conduct business have changed … </vt:lpstr>
      <vt:lpstr>Kuhn Cycle shows innovation as “Paradigm Change”</vt:lpstr>
      <vt:lpstr>Societal Clockspeeds determine how People Think</vt:lpstr>
      <vt:lpstr>Moore’s identified a measurement to anticipate the Physical dimensions of Data</vt:lpstr>
      <vt:lpstr>Data Awareness Learning Outcome: (Namespace Management) Managing a fast-evolving Vocabulary</vt:lpstr>
      <vt:lpstr>Moore’s Law is the Awareness of Exponential Opportunities</vt:lpstr>
      <vt:lpstr>Kuhn Cycles do not have “constant” clockspeed</vt:lpstr>
      <vt:lpstr>DevOps, Data Ops, AI/ML Ops, GitOps</vt:lpstr>
      <vt:lpstr>One Cycle: Git as the Single Source of Truth</vt:lpstr>
      <vt:lpstr>Two Cycle presents a story of DevOps</vt:lpstr>
      <vt:lpstr>Three Cycles covers micro/meso/macro Time Scales</vt:lpstr>
      <vt:lpstr>Blockchain is the “Constant” clockspeed Technology:  Time (Consistency) is Money</vt:lpstr>
      <vt:lpstr>Enter the Age of the Web</vt:lpstr>
      <vt:lpstr>Instrumentation of DevOps</vt:lpstr>
      <vt:lpstr>Digital Tools in Software Containers</vt:lpstr>
      <vt:lpstr>Ricardian Contract Socially boound Digital Twin</vt:lpstr>
      <vt:lpstr>Smart Contract with Observable Historical Data</vt:lpstr>
      <vt:lpstr>Not Information Asymmetry, but promote the Principle of Information Symmetry</vt:lpstr>
      <vt:lpstr>The Mother Contract: Open and Free</vt:lpstr>
      <vt:lpstr>Three Scales of Time</vt:lpstr>
      <vt:lpstr>The Notion of Universal Data Abstraction</vt:lpstr>
      <vt:lpstr>Universality in Textbook</vt:lpstr>
      <vt:lpstr>Universal Data Abstraction is necessary  because technologies are simply not Simple Enough!</vt:lpstr>
      <vt:lpstr>Jeff Bezos and his No Power Point Policy</vt:lpstr>
      <vt:lpstr>Bezos’s NPPP eventually created DevOps</vt:lpstr>
      <vt:lpstr>Amazon Lambda offers Function as a Service (FaaS)</vt:lpstr>
      <vt:lpstr>What is the most general form of Data/Computation?</vt:lpstr>
      <vt:lpstr>PowerPoint Presentation</vt:lpstr>
      <vt:lpstr>Learnability of a Multi-Scale DevOps Process</vt:lpstr>
      <vt:lpstr>Holacracy: a mechanism for Communication and Control</vt:lpstr>
      <vt:lpstr>Learning Resource created by leading Enterprises</vt:lpstr>
      <vt:lpstr>Using AI and DevOps to create simulated Cities</vt:lpstr>
      <vt:lpstr>Get access to Public Data Now!</vt:lpstr>
      <vt:lpstr>Operationalizing the Cybernetics</vt:lpstr>
      <vt:lpstr>Concrete Implementation ITIL: Accounting System for Safety and Liveness</vt:lpstr>
      <vt:lpstr>Early design document of Personal Knowledge Container</vt:lpstr>
      <vt:lpstr>Representing Collective Consciousness  Principe of Information Symmetry</vt:lpstr>
      <vt:lpstr>Abstraction</vt:lpstr>
      <vt:lpstr>Abstraction</vt:lpstr>
      <vt:lpstr>Abstraction</vt:lpstr>
      <vt:lpstr>Ben Koo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338</cp:revision>
  <dcterms:created xsi:type="dcterms:W3CDTF">2021-05-01T09:26:55Z</dcterms:created>
  <dcterms:modified xsi:type="dcterms:W3CDTF">2021-05-02T01:27:52Z</dcterms:modified>
</cp:coreProperties>
</file>